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9" r:id="rId8"/>
    <p:sldId id="263" r:id="rId9"/>
    <p:sldId id="256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716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4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5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2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08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4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1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60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64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82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6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75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20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93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0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3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7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26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6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1CA1-D4EC-419F-BB63-E03005E85D7C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1EAC-100C-47EF-9B66-30649456A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9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1CA1-D4EC-419F-BB63-E03005E85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1EAC-100C-47EF-9B66-30649456A1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4310" y="3854432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776" y="3708238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930" y="5211042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9423" y="4146820"/>
            <a:ext cx="99396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ПУБЛИЧНАЯ ДЕКЛАРАЦИЯ ЦЕЛЕЙ </a:t>
            </a:r>
            <a:b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  ДЕПАРТАМЕНТА ОБРАЗОВАНИЯ </a:t>
            </a:r>
            <a:b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НАУКИ ПРИМОРСКОГО КРАЯ НА 2016 ГОД</a:t>
            </a:r>
            <a:r>
              <a:rPr lang="ru-RU" sz="1300" dirty="0" smtClean="0">
                <a:solidFill>
                  <a:prstClr val="black"/>
                </a:solidFill>
              </a:rPr>
              <a:t>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30" y="4233839"/>
            <a:ext cx="1266825" cy="138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7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103870" y="811365"/>
            <a:ext cx="0" cy="59456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22116" y="3595700"/>
            <a:ext cx="368399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80775" y="703643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66041" y="3559574"/>
            <a:ext cx="3486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23501" y="1874781"/>
            <a:ext cx="4807429" cy="27056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 Формирование и совершенствование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здоровой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интеллектуально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развитой, творчески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научно и социально активной личности, осознающей ответственность за свои поступки и обладающей чувством верности своему Отечеству, готовностью к выполнению гражданского долга и конституционных обязанностей по защите интересов Родины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Вовлечение в гражданско-патриотические мероприятия до 99% детей и молодежи Приморского края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1F497D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 smtClean="0">
              <a:solidFill>
                <a:srgbClr val="1F497D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 smtClean="0">
              <a:solidFill>
                <a:srgbClr val="1F497D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solidFill>
                <a:srgbClr val="1F497D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701" y="4194262"/>
            <a:ext cx="2210064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10" y="3854432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94310" y="4925949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452" y="4925949"/>
            <a:ext cx="7783353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Участие детей и молодёжи в гражданско-патриотических мероприятиях       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99%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452" y="5095996"/>
            <a:ext cx="78341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Количество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действующих на базе образовательных учреждений патриотических объединений, клубов, центров, кружков 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130</a:t>
            </a:r>
            <a:r>
              <a:rPr lang="ru-RU" sz="1300" dirty="0" smtClean="0">
                <a:solidFill>
                  <a:prstClr val="black"/>
                </a:solidFill>
              </a:rPr>
              <a:t>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94310" y="5930590"/>
            <a:ext cx="744135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2253" y="6377357"/>
            <a:ext cx="75172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6765" y="811365"/>
            <a:ext cx="6132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СТРАТЕГИЧЕСКИЙ ОБЩЕНАЦИОНАЛЬНЫЙ ПРИОРИТЕТ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253" y="5930590"/>
            <a:ext cx="7517284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Количество оборонно-спортивных лагерей 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военно-патриотических смен                               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51</a:t>
            </a:r>
            <a:endParaRPr lang="ru-RU" b="1" dirty="0">
              <a:ea typeface="Calibri"/>
              <a:cs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6765" y="6377357"/>
            <a:ext cx="75044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Краевой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 школьных музеев - с сентября по ноябрь 2016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22116" y="739322"/>
            <a:ext cx="390126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dirty="0">
              <a:ea typeface="Calibri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Государственная программа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Приморского края «Развитие образования Приморского края» на 2013-2020 годы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‑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Профессиональный стандарт специалиста в области воспитания.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‑ Премия талантливой молодежи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Приморском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крае.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 Стипендия Губернатора Приморского края для одаренных детей.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 Фестивали 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конкурсы.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 Межведомственное взаимодействие.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АРТЕК, ОКЕАН, ОРЛЁНОК, СИРИУС.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64063" y="3854432"/>
            <a:ext cx="38001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Общественный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экспертный совет по региональной образовательной политике в Приморском крае.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Региональный центр по работе с одаренными детьми 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молодёжью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Приморского края.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Краевая конкурсная комиссия по выдвижению кандидатов от Приморского края на присуждение премий по поддержке талантливой молодежи.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Совет Приморского края по развитию детского туризма.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Региональное отделение Всероссийского педагогического собрания.</a:t>
            </a:r>
          </a:p>
        </p:txBody>
      </p:sp>
      <p:pic>
        <p:nvPicPr>
          <p:cNvPr id="22" name="Picture 3" descr="C:\Documents and Settings\gornostaeva_yv\Рабочий стол\Спорт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3" y="1810020"/>
            <a:ext cx="1729232" cy="23368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831273" y="149645"/>
            <a:ext cx="11292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«Именно в школе учится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воспитывается наше следующее поколение,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создаётся завтрашняя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социум и культура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России».</a:t>
            </a: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sz="1400" b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716488" y="434340"/>
            <a:ext cx="0" cy="61836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799615" y="3822956"/>
            <a:ext cx="307043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826855" y="1314947"/>
            <a:ext cx="3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799616" y="3822956"/>
            <a:ext cx="32657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83823" y="1052751"/>
            <a:ext cx="5913910" cy="287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доведение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2018 году средней заработной платы преподавателей и мастеров производственного обучения образовательных учреждений  среднего профессионального образования  до средней заработной платы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регионе;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-доведение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труда педагогов учреждений дополнительного образования детей до уровня не ниже среднего для учителей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регионе;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-доведение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2018 году средней заработной платы педагогических работников учреждений, оказывающих социальные услуги детям-сиротам и детям, оставшимся без попечения родителей, до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от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заработной платы в Приморском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крае.</a:t>
            </a:r>
          </a:p>
          <a:p>
            <a:pPr algn="just"/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7209" y="3540101"/>
            <a:ext cx="2210064" cy="391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6532" y="4454712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9502" y="344865"/>
            <a:ext cx="803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В СИСТЕМЕ ОБРАЗОВАНИЯ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ЗАРАБОТНОЙ ПЛАТЫ ПЕДАГОГИЧЕСКИХ РАБОТНИКОВ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21020"/>
              </p:ext>
            </p:extLst>
          </p:nvPr>
        </p:nvGraphicFramePr>
        <p:xfrm>
          <a:off x="230278" y="3949026"/>
          <a:ext cx="8367456" cy="436245"/>
        </p:xfrm>
        <a:graphic>
          <a:graphicData uri="http://schemas.openxmlformats.org/drawingml/2006/table">
            <a:tbl>
              <a:tblPr/>
              <a:tblGrid>
                <a:gridCol w="8367456"/>
              </a:tblGrid>
              <a:tr h="4000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педагогических работников 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организациях</a:t>
                      </a: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 всех уровней в 2016 году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 не ниже 2015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38887"/>
              </p:ext>
            </p:extLst>
          </p:nvPr>
        </p:nvGraphicFramePr>
        <p:xfrm>
          <a:off x="237356" y="4476998"/>
          <a:ext cx="8367457" cy="2177085"/>
        </p:xfrm>
        <a:graphic>
          <a:graphicData uri="http://schemas.openxmlformats.org/drawingml/2006/table">
            <a:tbl>
              <a:tblPr/>
              <a:tblGrid>
                <a:gridCol w="4667930"/>
                <a:gridCol w="957129"/>
                <a:gridCol w="931492"/>
                <a:gridCol w="905854"/>
                <a:gridCol w="905052"/>
              </a:tblGrid>
              <a:tr h="20395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педагогических работников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(тыс. руб.)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4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 дошкольного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3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 общего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 и мастера производственного обучения образовательных учреждений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 дополнительного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9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работники, предоставляющие услуги детям-сиротам и детям, оставшимся без попечения родителей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77845" y="1662365"/>
            <a:ext cx="3230088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Мониторинг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средних заработных плат в сфере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образования.</a:t>
            </a:r>
            <a:endParaRPr lang="ru-RU" sz="1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2. Целевые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средства краевого бюджета на повышение оплаты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труда педагогическим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работникам в сфере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образования.</a:t>
            </a:r>
            <a:endParaRPr lang="ru-RU" sz="1100" dirty="0">
              <a:ea typeface="Calibri"/>
              <a:cs typeface="Times New Roman"/>
            </a:endParaRPr>
          </a:p>
          <a:p>
            <a:r>
              <a:rPr lang="ru-RU" sz="1400" dirty="0" smtClean="0">
                <a:latin typeface="Times New Roman"/>
                <a:ea typeface="Calibri"/>
              </a:rPr>
              <a:t>3.Дотации </a:t>
            </a:r>
            <a:r>
              <a:rPr lang="ru-RU" sz="1400" dirty="0">
                <a:latin typeface="Times New Roman"/>
                <a:ea typeface="Calibri"/>
              </a:rPr>
              <a:t>на поддержку мер по обеспечению сбалансированности местных </a:t>
            </a:r>
            <a:r>
              <a:rPr lang="ru-RU" sz="1400" dirty="0" smtClean="0">
                <a:latin typeface="Times New Roman"/>
                <a:ea typeface="Calibri"/>
              </a:rPr>
              <a:t>бюджетов.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Documents and Settings\gornostaeva_yv\Мои документы\Мои рисунки\5cebf964000c93191d641482985a97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21" y="1052751"/>
            <a:ext cx="237744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99617" y="4061982"/>
            <a:ext cx="323206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Приморская краевая трёхсторонняя комиссия по регулированию социально-трудовых отношений:</a:t>
            </a:r>
          </a:p>
          <a:p>
            <a:pPr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представители Приморской краевой организации  Профсоюза работников образования и науки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РФ;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-представители объединений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работодателей;</a:t>
            </a:r>
          </a:p>
          <a:p>
            <a:pPr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-представители Администрации Приморского края.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4" y="126552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74223" y="52477"/>
            <a:ext cx="993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труд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должны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все выплаты в полном объеме и в установленный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срок».</a:t>
            </a: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sz="1400" b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7683387" y="471369"/>
            <a:ext cx="0" cy="61836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41179" y="3983702"/>
            <a:ext cx="34861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21040" y="434340"/>
            <a:ext cx="34861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  <a:p>
            <a:pPr algn="ctr"/>
            <a:endParaRPr lang="ru-RU" sz="1300" b="1" dirty="0" smtClean="0">
              <a:solidFill>
                <a:srgbClr val="0066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17477" y="4055816"/>
            <a:ext cx="3549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  <a:p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73830" y="1223010"/>
            <a:ext cx="4653050" cy="2509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 Сохранение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100%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доступности дошкольного образования для детей в возрасте от 3 до 7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лет.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2. Создание условий для получения дошкольного образования детьми в возрасте до 3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лет.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3. Организация образовательной деятельности в соответствии с ФГОС дошкольного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образования.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0392" y="3374674"/>
            <a:ext cx="2210064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10" y="3854432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5496" y="4348204"/>
            <a:ext cx="7301385" cy="194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773" y="4027556"/>
            <a:ext cx="7387108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Строительство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(реконструкция) дошкольных образовательных 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организаций         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4310" y="4775549"/>
            <a:ext cx="733257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499" y="4435456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48250" y="5434104"/>
            <a:ext cx="737863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9502" y="434340"/>
            <a:ext cx="6268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И КАЧЕСТВО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496" y="4435456"/>
            <a:ext cx="7457891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Введение и реализация ФГОС дошкольного образования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493" y="4910884"/>
            <a:ext cx="7313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/>
                <a:ea typeface="Calibri"/>
              </a:rPr>
              <a:t>Поддержка индивидуальных предпринимателей, предоставляющих услуги дошкольного образования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83386" y="210104"/>
            <a:ext cx="4417569" cy="351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3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3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3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. Программа дополнительного профессионального образования для педагогов дошкольного 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образования.</a:t>
            </a:r>
            <a:endParaRPr lang="ru-RU" sz="13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/>
                <a:ea typeface="Calibri"/>
                <a:cs typeface="Times New Roman"/>
              </a:rPr>
              <a:t>2. Подпрограмма «Развитие системы дошкольного образования» государственной программы «Развитие образования Приморского края» на 2013-2017 годы, утвержденная постановлением Администрации Приморского края от 07.12.2012 № 395-па 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13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/>
                <a:ea typeface="Calibri"/>
                <a:cs typeface="Times New Roman"/>
              </a:rPr>
              <a:t>3. Государственно-частное 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партнерство.</a:t>
            </a:r>
            <a:endParaRPr lang="ru-RU" sz="13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/>
                <a:ea typeface="Calibri"/>
                <a:cs typeface="Times New Roman"/>
              </a:rPr>
              <a:t>4. «Электронная очередь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».</a:t>
            </a:r>
            <a:endParaRPr lang="ru-RU" sz="13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/>
                <a:ea typeface="Calibri"/>
                <a:cs typeface="Times New Roman"/>
              </a:rPr>
              <a:t>5. Мониторинг родительской платы за присмотр и уход за детьми в дошкольных образовательных 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организациях.</a:t>
            </a:r>
            <a:endParaRPr lang="ru-RU" sz="1300" dirty="0">
              <a:ea typeface="Calibri"/>
              <a:cs typeface="Times New Roman"/>
            </a:endParaRPr>
          </a:p>
          <a:p>
            <a:r>
              <a:rPr lang="ru-RU" sz="1300" dirty="0">
                <a:latin typeface="Times New Roman"/>
                <a:ea typeface="Calibri"/>
              </a:rPr>
              <a:t>5. Мониторинг введения ФГОС дошкольного </a:t>
            </a:r>
            <a:r>
              <a:rPr lang="ru-RU" sz="1300" dirty="0" smtClean="0">
                <a:latin typeface="Times New Roman"/>
                <a:ea typeface="Calibri"/>
              </a:rPr>
              <a:t>образования. </a:t>
            </a:r>
            <a:endParaRPr lang="ru-RU" sz="13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83386" y="3795885"/>
            <a:ext cx="4417569" cy="303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3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3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 Координационная группа по реализации Плана действий по обеспечению введения ФГОС дошкольного образования в Приморском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крае.</a:t>
            </a:r>
            <a:endParaRPr lang="ru-RU" sz="1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 Общественный экспертный совет по региональной образовательной политике в Приморском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крае.</a:t>
            </a:r>
            <a:endParaRPr lang="ru-RU" sz="1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 ГАУ ДПО «Приморский краевой институт развития образования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  <a:endParaRPr lang="ru-RU" sz="1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 Ассоциация негосударственных поставщиков услуг дошкольного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РО ВОО «Воспитатели России».</a:t>
            </a:r>
            <a:endParaRPr lang="ru-RU" sz="1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1" name="Picture 8" descr="C:\Documents and Settings\gornostaeva_yv\Рабочий стол\detsadi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" y="1329888"/>
            <a:ext cx="2592000" cy="19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87395" y="0"/>
            <a:ext cx="6213560" cy="49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665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t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54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детей  местами в детских садах</a:t>
            </a:r>
            <a:r>
              <a:rPr lang="ru-RU" altLang="ru-RU" sz="1400" i="1" dirty="0">
                <a:solidFill>
                  <a:srgbClr val="5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i="1" dirty="0" smtClean="0">
                <a:solidFill>
                  <a:srgbClr val="54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alt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</a:t>
            </a:r>
            <a:r>
              <a:rPr lang="ru-RU" alt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alt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задача» </a:t>
            </a:r>
          </a:p>
          <a:p>
            <a:pPr lvl="0" algn="r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alt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altLang="ru-RU" sz="1400" b="1" dirty="0" smtClean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103870" y="434340"/>
            <a:ext cx="0" cy="61836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383905" y="3160395"/>
            <a:ext cx="34861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29353" y="895668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383905" y="3270797"/>
            <a:ext cx="3486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56315" y="1103268"/>
            <a:ext cx="4225538" cy="2668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общего образования.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школьников в одну смену.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система профессионального роста учителей.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7644" y="3468260"/>
            <a:ext cx="2210064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10" y="3854432"/>
            <a:ext cx="7783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региональной системы учительского  роста                  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</a:t>
            </a:r>
            <a:r>
              <a:rPr lang="ru-RU" sz="1300" dirty="0" smtClean="0">
                <a:solidFill>
                  <a:prstClr val="black"/>
                </a:solidFill>
              </a:rPr>
              <a:t>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69983" y="4251734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9240" y="4319955"/>
            <a:ext cx="7783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электронного образовательного портала  «Электронная школа Приморья» </a:t>
            </a:r>
            <a:r>
              <a:rPr lang="ru-RU" sz="1300" dirty="0" smtClean="0">
                <a:solidFill>
                  <a:prstClr val="black"/>
                </a:solidFill>
              </a:rPr>
              <a:t>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4310" y="4627732"/>
            <a:ext cx="76678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930" y="5211042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36930" y="5211042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788" y="5802339"/>
            <a:ext cx="7783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отчётности                                                  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унифицированная отчётность 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36930" y="6110116"/>
            <a:ext cx="761417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643" y="434340"/>
            <a:ext cx="5776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8032" y="5211042"/>
            <a:ext cx="7614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инфраструктуры общего образования с целью уменьшения количества  школьников, занимающихся во 2 смену</a:t>
            </a:r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2788" y="4687822"/>
            <a:ext cx="7679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обучающихся по программам общего образования, занимающихся физической культурой и спортом во внеурочное время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77898" y="6916847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898" y="6916847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94310" y="5691709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282356" y="1265000"/>
            <a:ext cx="37680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1.ФГОС.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2.Олимпиадное движение.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типовых проектов новых школ.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4.Поддержка программ повышения квалификации учителей.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Государственная программа Приморского края «Развитие образования Приморского края « на 2013-2020 годы.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1040" y="3691662"/>
            <a:ext cx="3486150" cy="126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ГАУ ДПО «Приморский краевой институт развития образования».</a:t>
            </a:r>
          </a:p>
          <a:p>
            <a:pPr lvl="0" algn="just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 Общественный экспертный совет по региональной образовательной политике в Приморском крае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Documents and Settings\gornostaeva_yv\Мои документы\Презентации\Буклет 1\Ученики края\кабинет физики Гимназия №1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23" y="1080334"/>
            <a:ext cx="3007360" cy="22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21469" y="80060"/>
            <a:ext cx="7436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21 веке дети не должны учиться в две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смены, в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устаревших ветхих зданиях»</a:t>
            </a: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r>
              <a:rPr lang="ru-RU" dirty="0">
                <a:solidFill>
                  <a:srgbClr val="540000"/>
                </a:solidFill>
                <a:latin typeface="Arial"/>
              </a:rPr>
              <a:t> </a:t>
            </a:r>
            <a:endParaRPr lang="ru-RU" dirty="0">
              <a:solidFill>
                <a:srgbClr val="54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072681" y="929062"/>
            <a:ext cx="31189" cy="56889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307530" y="4012278"/>
            <a:ext cx="34861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219614" y="972153"/>
            <a:ext cx="34861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  <a:p>
            <a:pPr algn="ctr"/>
            <a:endParaRPr lang="ru-RU" sz="1300" b="1" dirty="0" smtClean="0">
              <a:solidFill>
                <a:srgbClr val="0066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71955" y="4032647"/>
            <a:ext cx="3486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28290" y="1213756"/>
            <a:ext cx="4795554" cy="27130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2018 году 75% детей от 5 до 18 лет получают дополнительное образование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региональной системы выявления и поддержки молодых талантов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детьми базовых умений и навыков в области выбранного вида дополнительной образовательной деятельности</a:t>
            </a:r>
          </a:p>
          <a:p>
            <a:pPr marL="342900" indent="-342900" algn="just">
              <a:buFontTx/>
              <a:buAutoNum type="arabicPeriod"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1403" y="3540637"/>
            <a:ext cx="2210064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927" y="3959813"/>
            <a:ext cx="58207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prstClr val="black"/>
                </a:solidFill>
              </a:defRPr>
            </a:lvl1pPr>
          </a:lstStyle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Дети, обучающиеся по программам дополнительного образования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6930" y="4334861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930" y="5136414"/>
            <a:ext cx="57781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Оборудование  современных образовательных площадок по приоритетным направленностям дополнительного образования (инженерно-техническому 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творчеству, спорту, туризму 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5498" y="5124379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4312" y="5899807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1210" y="5864197"/>
            <a:ext cx="7783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				</a:t>
            </a: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009" y="641061"/>
            <a:ext cx="6844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ДЕТЕЙ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6478" y="1662341"/>
            <a:ext cx="3817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Сетевое взаимодействие.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Лучшие практики.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Пилотные площадки лучших моделей дополнительного образования.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Олимпиады, конкурсы, фестивали, 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выставки, соревнования.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Премии Губернатора Приморского края.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Обновление образовательной среды.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0241" y="4371201"/>
            <a:ext cx="3740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Межведомственное взаимодействие  по вопросам организации дополнительного образования детей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Муниципальные органы управления образованием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Совет по развитию детского туризма в Приморском крае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Общественный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экспертный совет по региональной образовательной политике в Приморском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крае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Documents and Settings\gornostaeva_yv\Мои документы\Мои рисунки\Для д домов\дет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5" y="1374471"/>
            <a:ext cx="2926080" cy="195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94310" y="5864197"/>
            <a:ext cx="787837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СТРАТЕГИЯ РАЗВИТИЯ ВОСПИТАНИЯ В РОСИЙСКОЙ ФЕДЕРАЦИИ НА ПЕРИОД ДО 2025 ГОДА</a:t>
            </a:r>
          </a:p>
          <a:p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ОБРАЗОВАНИЯ»НА 2013-2020 ГОДЫ</a:t>
            </a:r>
          </a:p>
          <a:p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КОНЦЕПЦИЯ РАЗВИТИЯ ДОПОЛНИТЕЛЬНОГО ОБРАЗОВАНИЯ ДЕТЕЙ</a:t>
            </a:r>
          </a:p>
          <a:p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КОНЦЕПЦИЯ ОБЩЕНАЦИОНАЛЬНОЙСИСТЕМЫ ВЫЯВЛЕНИЯ И ПОДДЕРЖКИ МОЛОДЫХ ТАЛАНТОВ</a:t>
            </a:r>
          </a:p>
          <a:p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ГОСУДАРСТВННАЯ ПРОГРАММА «РАЗВИТИЕ ОБРАЗОВАНИЯ ПРИМОРСКОГО КРАЯ» НА 2013-2017 ГОДЫ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929" y="4521387"/>
            <a:ext cx="57781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регионального Атласа  дополнительного образования детей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15121" y="5390329"/>
            <a:ext cx="14204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площадок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07187" y="4521387"/>
            <a:ext cx="18678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екабрь 2016 года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5122" y="3959813"/>
            <a:ext cx="14204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74 %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57546" y="118868"/>
            <a:ext cx="102660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«Важнейший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тезис – образование и воспитание не может ограничиваться школой.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Сегодня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обучение, и воспитание происходит и в школе, и в организациях культуры и спорта, и просто в городской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среде».</a:t>
            </a: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sz="1400" b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4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103870" y="434340"/>
            <a:ext cx="0" cy="61836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71362" y="3219644"/>
            <a:ext cx="35986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27633" y="634395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321039" y="3219644"/>
            <a:ext cx="3549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36966" y="811367"/>
            <a:ext cx="4641175" cy="2921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ЦЕЛИ: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7553" y="3365112"/>
            <a:ext cx="2210064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10" y="3854432"/>
            <a:ext cx="7783831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нижение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числа детей-сирот, находящихся на учёте в региональном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банке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данных о детях, оставшихся без попечения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родителей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      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 2800 человек</a:t>
            </a:r>
            <a:endParaRPr lang="ru-RU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5497" y="4536741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8586" y="4616379"/>
            <a:ext cx="7783831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Количество первоклассников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ограниченными возможностями здоровья, обучающихся по федеральным государственным образовательным стандартам для обучающихся с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ОВЗ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 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100 %</a:t>
            </a:r>
            <a:endParaRPr lang="ru-RU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39434" y="5888151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3516" y="5448544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8585" y="5563767"/>
            <a:ext cx="7783831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Создание условий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инклюзивного обучения детей-инвалидов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более 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20% школ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0644" y="349701"/>
            <a:ext cx="418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ДЕТЕЙ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4" descr="C:\Documents and Settings\gornostaeva_yv\Рабочий стол\Семь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85" y="1003727"/>
            <a:ext cx="3048000" cy="203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3377" y="1777189"/>
            <a:ext cx="4528352" cy="1146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Поддержка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детей-сирот и детей, оставшихся без попечения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родителей.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Образование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 с особыми образовательными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потребностями.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5966" y="991740"/>
            <a:ext cx="35358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ФГОС для детей с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ОВЗ.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Региональная поддержка модернизации инфраструктуры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Повышение квалификации педагогических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работников.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Региональная поддержка семейного устройства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детей-сирот.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Реформирование сети детских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домов.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Региональная поддержка обеспечения жильем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детей-сирот.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1362" y="3509427"/>
            <a:ext cx="383216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/>
                <a:ea typeface="Calibri"/>
                <a:cs typeface="Times New Roman"/>
              </a:rPr>
              <a:t>1. Общественный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экспертный совет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региональной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образовательной политике</a:t>
            </a:r>
            <a:br>
              <a:rPr lang="ru-RU" sz="1400" dirty="0" smtClean="0">
                <a:latin typeface="Times New Roman"/>
                <a:ea typeface="Calibri"/>
                <a:cs typeface="Times New Roman"/>
              </a:rPr>
            </a:br>
            <a:r>
              <a:rPr lang="ru-RU" sz="1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в Приморском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крае.</a:t>
            </a:r>
          </a:p>
          <a:p>
            <a:pPr algn="just"/>
            <a:r>
              <a:rPr lang="ru-RU" sz="1400" dirty="0" smtClean="0">
                <a:latin typeface="Times New Roman"/>
                <a:ea typeface="Calibri"/>
                <a:cs typeface="Times New Roman"/>
              </a:rPr>
              <a:t>2. Краевая общественная организация «По социально-психологической поддержке семей Приморского края»</a:t>
            </a:r>
          </a:p>
          <a:p>
            <a:pPr algn="just"/>
            <a:r>
              <a:rPr lang="ru-RU" sz="1400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. Приморская региональная общественная организация «Восток». </a:t>
            </a:r>
          </a:p>
          <a:p>
            <a:pPr algn="just"/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4.  </a:t>
            </a:r>
            <a:r>
              <a:rPr lang="ru-RU" sz="1400" dirty="0" smtClean="0">
                <a:latin typeface="Times New Roman"/>
                <a:ea typeface="Times New Roman"/>
              </a:rPr>
              <a:t>ПРО </a:t>
            </a:r>
            <a:r>
              <a:rPr lang="ru-RU" sz="1400" dirty="0">
                <a:latin typeface="Times New Roman"/>
                <a:ea typeface="Times New Roman"/>
              </a:rPr>
              <a:t>ВОД «Матери России</a:t>
            </a:r>
            <a:r>
              <a:rPr lang="ru-RU" sz="1400" dirty="0" smtClean="0">
                <a:latin typeface="Times New Roman"/>
                <a:ea typeface="Times New Roman"/>
              </a:rPr>
              <a:t>».</a:t>
            </a:r>
            <a:endParaRPr lang="ru-RU" sz="1400" dirty="0" smtClean="0">
              <a:highlight>
                <a:srgbClr val="00FF00"/>
              </a:highlight>
              <a:latin typeface="Times New Roman"/>
              <a:ea typeface="Times New Roman"/>
            </a:endParaRPr>
          </a:p>
          <a:p>
            <a:pPr algn="just"/>
            <a:r>
              <a:rPr lang="ru-RU" sz="1400" dirty="0" smtClean="0">
                <a:ea typeface="Calibri"/>
                <a:cs typeface="Times New Roman"/>
              </a:rPr>
              <a:t>5. </a:t>
            </a:r>
            <a:r>
              <a:rPr lang="ru-RU" sz="1400" dirty="0">
                <a:latin typeface="Times New Roman"/>
                <a:ea typeface="Calibri"/>
              </a:rPr>
              <a:t>К</a:t>
            </a:r>
            <a:r>
              <a:rPr lang="ru-RU" sz="1400" dirty="0" smtClean="0">
                <a:latin typeface="Times New Roman"/>
                <a:ea typeface="Times New Roman"/>
              </a:rPr>
              <a:t>раевое отделение </a:t>
            </a:r>
            <a:r>
              <a:rPr lang="ru-RU" sz="1400" dirty="0">
                <a:latin typeface="Times New Roman"/>
                <a:ea typeface="Times New Roman"/>
              </a:rPr>
              <a:t>Общероссийского общественного благотворительного фонда «Российский Детский Фонд</a:t>
            </a:r>
            <a:r>
              <a:rPr lang="ru-RU" sz="1400" dirty="0" smtClean="0">
                <a:latin typeface="Times New Roman"/>
                <a:ea typeface="Times New Roman"/>
              </a:rPr>
              <a:t>».</a:t>
            </a:r>
          </a:p>
          <a:p>
            <a:pPr algn="just"/>
            <a:r>
              <a:rPr lang="ru-RU" sz="1400" dirty="0" smtClean="0">
                <a:latin typeface="Times New Roman"/>
                <a:ea typeface="Times New Roman"/>
              </a:rPr>
              <a:t>6. Благотворительный фонд </a:t>
            </a:r>
            <a:r>
              <a:rPr lang="ru-RU" sz="1400" dirty="0">
                <a:latin typeface="Times New Roman"/>
                <a:ea typeface="Times New Roman"/>
              </a:rPr>
              <a:t>добровольной помощи детям «</a:t>
            </a:r>
            <a:r>
              <a:rPr lang="ru-RU" sz="1400" dirty="0" err="1">
                <a:latin typeface="Times New Roman"/>
                <a:ea typeface="Times New Roman"/>
              </a:rPr>
              <a:t>Владмама</a:t>
            </a:r>
            <a:r>
              <a:rPr lang="ru-RU" sz="1400" dirty="0" smtClean="0">
                <a:latin typeface="Times New Roman"/>
                <a:ea typeface="Times New Roman"/>
              </a:rPr>
              <a:t>».</a:t>
            </a:r>
            <a:endParaRPr lang="ru-RU" sz="1050" dirty="0"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91990" y="43727"/>
            <a:ext cx="79115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«Поддержка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детей-сирот и детей, оставшихся без попечения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родителей</a:t>
            </a:r>
            <a:r>
              <a:rPr lang="en-US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социальной политики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Приморья»</a:t>
            </a:r>
            <a:endParaRPr lang="en-US" sz="1400" b="1" i="1" dirty="0" smtClean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sz="1400" b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0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502" y="409540"/>
            <a:ext cx="732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КОНКУРЕНТОСПОСОБНОСТИ РАБОЧИХ ПРОФЕССИЙ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103870" y="672156"/>
            <a:ext cx="0" cy="60854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341228" y="4011584"/>
            <a:ext cx="34861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41228" y="1082409"/>
            <a:ext cx="348615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  <a:p>
            <a:pPr algn="ctr"/>
            <a:endParaRPr lang="ru-RU" sz="1300" b="1" dirty="0" smtClean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ФГОС СПО и примерные основные образовательные программы по ТОП-50.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Государственная программа Приморского края «Развитие образования Приморского края» на 2013-2020 годы.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Конкурсы профессионального мастерства (Национальный чемпионат «Молодые профессионалы», всероссийские олимпиады)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Дуальное обучение.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Мониторинг качества подготовки кадров.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41228" y="4018377"/>
            <a:ext cx="34861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  <a:p>
            <a:pPr algn="ctr"/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Общественный экспертный совет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региональной образовательной политике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Приморском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Агентство стратегических инициатив по продвижению новых проектов.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Приморское региональное отделение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«Союз машиностроителей России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Ассоциации работодателей.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Агентство развития профессиональных сообществ и рабочих кадров «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Россия».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38840" y="1182365"/>
            <a:ext cx="3947836" cy="2650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подготовка к 2020 году в 50% профессиональных образовательных организациях по профессиям топ-50 на уровне международных требований.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7650" y="3468260"/>
            <a:ext cx="2210064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10" y="3854432"/>
            <a:ext cx="778383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профессиональных образовательных организаций,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осуществляется подготовка кадров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профессиям топ-50 в общем количестве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образовательных организаций</a:t>
            </a:r>
            <a:r>
              <a:rPr lang="ru-RU" sz="1300" dirty="0" smtClean="0"/>
              <a:t>				</a:t>
            </a:r>
            <a:r>
              <a:rPr lang="ru-RU" sz="1400" b="1" dirty="0">
                <a:solidFill>
                  <a:srgbClr val="006699"/>
                </a:solidFill>
              </a:rPr>
              <a:t> </a:t>
            </a:r>
            <a:r>
              <a:rPr lang="ru-RU" sz="1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6930" y="4762373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0018" y="4816602"/>
            <a:ext cx="7783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специализированных центров компетенций</a:t>
            </a:r>
            <a:r>
              <a:rPr lang="ru-RU" sz="1300" dirty="0" smtClean="0"/>
              <a:t>			</a:t>
            </a:r>
            <a:r>
              <a:rPr lang="ru-RU" sz="1400" b="1" dirty="0">
                <a:solidFill>
                  <a:srgbClr val="006699"/>
                </a:solidFill>
              </a:rPr>
              <a:t> </a:t>
            </a:r>
            <a:r>
              <a:rPr lang="ru-RU" sz="1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 smtClean="0">
                <a:solidFill>
                  <a:srgbClr val="006699"/>
                </a:solidFill>
              </a:rPr>
              <a:t> </a:t>
            </a:r>
            <a:r>
              <a:rPr lang="ru-RU" sz="1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5498" y="5124379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930" y="5211042"/>
            <a:ext cx="7783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выпускников 9,11 классов,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 в профессиональные образовательные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	</a:t>
            </a:r>
            <a:r>
              <a:rPr lang="ru-RU" sz="1300" dirty="0" smtClean="0"/>
              <a:t>						</a:t>
            </a:r>
            <a:r>
              <a:rPr lang="ru-RU" sz="1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7535 человек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4312" y="5899807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1210" y="5864197"/>
            <a:ext cx="778383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краевых профессиональных образовательных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принявших участие в чемпионатах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профессиональному мастерству, организуемых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WorldSkillsRussia</a:t>
            </a:r>
            <a:r>
              <a:rPr lang="en-US" sz="1400" dirty="0">
                <a:latin typeface="Arial"/>
              </a:rPr>
              <a:t>. </a:t>
            </a:r>
            <a:r>
              <a:rPr lang="ru-RU" sz="1300" dirty="0" smtClean="0"/>
              <a:t>				</a:t>
            </a:r>
            <a:r>
              <a:rPr lang="ru-RU" sz="1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5498" y="6764447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Documents and Settings\gornostaeva_yv\Мои документы\Презентации\Буклет 1\фото для буклета\проф 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2" y="1182365"/>
            <a:ext cx="3282239" cy="218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96291" y="40208"/>
            <a:ext cx="105452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«Важнейшей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системы образования Приморья остается подготовка специалистов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современных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производствах»</a:t>
            </a: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sz="1400" b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1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103870" y="434340"/>
            <a:ext cx="0" cy="61836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383905" y="3160395"/>
            <a:ext cx="34861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83904" y="775810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383904" y="3160395"/>
            <a:ext cx="348615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СООБЩЕСТВО:</a:t>
            </a:r>
          </a:p>
          <a:p>
            <a:endParaRPr lang="ru-RU" sz="1300" dirty="0" smtClean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09455" y="1223008"/>
            <a:ext cx="5068686" cy="26664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ЦЕЛИ: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образования Приморского края современными компетенциями посредством создания системы опережающего профессионального образования, сопровождения и развития, формирующей готовность осваивать современные учебные, воспитательные, развивающие практики и методы управления образовательной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7075" y="3503300"/>
            <a:ext cx="2238878" cy="386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734" y="3912760"/>
            <a:ext cx="7783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педагогических работников, прошедших обучение 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повышения квалификации в рамках мероприятий 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«Развитие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края»                                  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3638 человек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6522" y="4744702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8058" y="5303181"/>
            <a:ext cx="778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сетевого педагогического сообщества на платформе </a:t>
            </a:r>
            <a:r>
              <a:rPr lang="ru-RU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ПримВики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2500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8733" y="5303181"/>
            <a:ext cx="7707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4312" y="5914210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9794" y="6610068"/>
            <a:ext cx="76123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9502" y="384146"/>
            <a:ext cx="6924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ВЗРОСЛЫХ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286" y="4744702"/>
            <a:ext cx="7738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электронного образовательного портала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школа Приморья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                         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600000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559" y="5922020"/>
            <a:ext cx="76675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граждан, прошедших обучение по дополнительным 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                             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человек</a:t>
            </a:r>
          </a:p>
          <a:p>
            <a:pPr lvl="0"/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6583" y="1318934"/>
            <a:ext cx="37677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 на 2013-2020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целевая программа развития образования на 2016-2020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</a:t>
            </a:r>
          </a:p>
          <a:p>
            <a:pPr marL="228600" lvl="0" indent="-228600">
              <a:buFontTx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«Развитие образования Приморского края» на 2013 - 2020 годы.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86583" y="3526156"/>
            <a:ext cx="3767762" cy="3554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экспертный совет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образовательной политике в Приморском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Региональное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объединение в системе общего образования Приморского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Совет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ректоров вузов Приморского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Приморская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прав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Совет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профессиональных образовательных учреждений Приморского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края.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ГАУ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«Приморский краевой институт развития образования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>
              <a:lnSpc>
                <a:spcPct val="115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РО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ВОО «Воспитатели России».</a:t>
            </a:r>
          </a:p>
          <a:p>
            <a:pPr lvl="0"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Documents and Settings\gornostaeva_yv\Рабочий стол\250PX-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3" y="1318934"/>
            <a:ext cx="2595563" cy="195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74777" y="122536"/>
            <a:ext cx="79955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«Ключевой </a:t>
            </a:r>
            <a:r>
              <a:rPr lang="ru-RU" sz="1400" b="1" i="1" dirty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в модернизации общего образования – повышение квалификации </a:t>
            </a:r>
            <a:r>
              <a:rPr lang="ru-RU" sz="14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учителей…»</a:t>
            </a:r>
          </a:p>
          <a:p>
            <a:pPr algn="r"/>
            <a:r>
              <a:rPr lang="ru-RU" sz="1400" b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 Приморского края В.В. </a:t>
            </a:r>
            <a:r>
              <a:rPr lang="ru-RU" sz="1400" b="1" dirty="0" err="1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Миклушевский</a:t>
            </a:r>
            <a:endParaRPr lang="ru-RU" sz="1400" b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2" y="149645"/>
            <a:ext cx="400050" cy="4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2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1045</TotalTime>
  <Words>1446</Words>
  <Application>Microsoft Office PowerPoint</Application>
  <PresentationFormat>Произвольный</PresentationFormat>
  <Paragraphs>282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Баева Лариса Владимировна</dc:creator>
  <cp:lastModifiedBy>Лукьянчук Ирина Феодосьевна</cp:lastModifiedBy>
  <cp:revision>122</cp:revision>
  <cp:lastPrinted>2016-05-05T04:31:02Z</cp:lastPrinted>
  <dcterms:created xsi:type="dcterms:W3CDTF">2016-03-23T06:46:32Z</dcterms:created>
  <dcterms:modified xsi:type="dcterms:W3CDTF">2016-05-10T07:48:42Z</dcterms:modified>
</cp:coreProperties>
</file>