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7" r:id="rId2"/>
    <p:sldId id="258" r:id="rId3"/>
    <p:sldId id="259" r:id="rId4"/>
    <p:sldId id="260" r:id="rId5"/>
    <p:sldId id="263" r:id="rId6"/>
    <p:sldId id="270" r:id="rId7"/>
    <p:sldId id="264" r:id="rId8"/>
    <p:sldId id="265" r:id="rId9"/>
    <p:sldId id="267" r:id="rId10"/>
    <p:sldId id="261" r:id="rId11"/>
    <p:sldId id="268" r:id="rId12"/>
    <p:sldId id="266" r:id="rId13"/>
    <p:sldId id="27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CDD7-3A24-4F41-8DD8-E8DE43F7CA4A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02FD-554A-44C6-AF57-3DB58AE75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591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CDD7-3A24-4F41-8DD8-E8DE43F7CA4A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02FD-554A-44C6-AF57-3DB58AE75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60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CDD7-3A24-4F41-8DD8-E8DE43F7CA4A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02FD-554A-44C6-AF57-3DB58AE75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76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CDD7-3A24-4F41-8DD8-E8DE43F7CA4A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02FD-554A-44C6-AF57-3DB58AE75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249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406900"/>
            <a:ext cx="10515600" cy="1362075"/>
          </a:xfrm>
        </p:spPr>
        <p:txBody>
          <a:bodyPr anchor="t"/>
          <a:lstStyle>
            <a:lvl1pPr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906713"/>
            <a:ext cx="105156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CDD7-3A24-4F41-8DD8-E8DE43F7CA4A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02FD-554A-44C6-AF57-3DB58AE75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97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0863"/>
            <a:ext cx="518160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0863"/>
            <a:ext cx="518160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CDD7-3A24-4F41-8DD8-E8DE43F7CA4A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02FD-554A-44C6-AF57-3DB58AE75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6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535113"/>
            <a:ext cx="5156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74875"/>
            <a:ext cx="5156200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535113"/>
            <a:ext cx="51577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74875"/>
            <a:ext cx="5157787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CDD7-3A24-4F41-8DD8-E8DE43F7CA4A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02FD-554A-44C6-AF57-3DB58AE75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20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CDD7-3A24-4F41-8DD8-E8DE43F7CA4A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02FD-554A-44C6-AF57-3DB58AE75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762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CDD7-3A24-4F41-8DD8-E8DE43F7CA4A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02FD-554A-44C6-AF57-3DB58AE75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13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685800"/>
            <a:ext cx="4013200" cy="1160463"/>
          </a:xfrm>
        </p:spPr>
        <p:txBody>
          <a:bodyPr anchor="b"/>
          <a:lstStyle>
            <a:lvl1pPr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6663" y="685800"/>
            <a:ext cx="6300787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1850" y="1846263"/>
            <a:ext cx="4013200" cy="43259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CDD7-3A24-4F41-8DD8-E8DE43F7CA4A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02FD-554A-44C6-AF57-3DB58AE75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659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5075" y="4800600"/>
            <a:ext cx="7177088" cy="566738"/>
          </a:xfrm>
        </p:spPr>
        <p:txBody>
          <a:bodyPr anchor="b"/>
          <a:lstStyle>
            <a:lvl1pPr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5075" y="685800"/>
            <a:ext cx="7177088" cy="4041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5075" y="5367338"/>
            <a:ext cx="71770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CDD7-3A24-4F41-8DD8-E8DE43F7CA4A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02FD-554A-44C6-AF57-3DB58AE75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43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0863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CCDD7-3A24-4F41-8DD8-E8DE43F7CA4A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B02FD-554A-44C6-AF57-3DB58AE75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21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ndia.ru/text/category/bibliografiya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6392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содержанию и оформлению образовательных программ  дополнительного образования детей.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4024" y="2470245"/>
            <a:ext cx="10889776" cy="370671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Составила методист МБОУ ДОД ДДТ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ЗАТО город Фокино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Евстратова Лариса Алексеевна.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25.05.2015г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381" y="2470245"/>
            <a:ext cx="4808419" cy="378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16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239" y="50006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Методическое обеспечение дополнительной образовательной программы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5243" y="1825625"/>
            <a:ext cx="11062649" cy="45751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	</a:t>
            </a:r>
            <a:endParaRPr lang="ru-RU" dirty="0" smtClean="0"/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 дополнительной образовательной программы включает в себя описание: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программы методическими видами продукции (игра, беседа, поход, экскурсия, конкурс, конференция и т.д.);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рекомендации по проведению лабораторных и практических работ по постановки экспериментов или опытов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дидактический и лекционный материал, методики по исследовательской работе, тематика опытных и исследовательских работы и т.д.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разделе необходимо не просто перечислить все используемые в учебно-воспитательном процессе технологии, формы и методы, а подробно их описать, указать, когда, в каких случаях, при каких обстоятельствах и на каких этапах обучения их целесообразно использовать.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2704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0375" y="365125"/>
            <a:ext cx="11505063" cy="767639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занятий.    Формы организации занятий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51847" y="1705969"/>
            <a:ext cx="5181600" cy="474942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занятий: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комбинированный;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первичного ознакомления с материалом;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усвоение новых знаний;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полученных знаний и умений на практике;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закрепления, повторения;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6172200" y="1705969"/>
            <a:ext cx="5605818" cy="447099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организации учебного занятия: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кружковое занятие;    * круглый стол;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соревнование;             * урок-лекция;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концерт;                     * урок-репортаж;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выставка;              * урок-путешествие;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экскурсия;             * заочная экскурсия;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диспут;          * творческая мастерская;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творческий отчет;     * урок-игра и др.</a:t>
            </a:r>
          </a:p>
          <a:p>
            <a:pPr marL="0" lv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3815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Список литературы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727" y="1310186"/>
            <a:ext cx="11395881" cy="51997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Библиография"/>
              </a:rPr>
              <a:t>библиографических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описаний документов и библиографических списков регламентируется ГОСТ 7.1 – 84 «Библиографическое описание документа. Общие требования и правила составления».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Общие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составления библиографических описаний предполагают получение ответов на следующие вопросы: «Кто автор?», «Как называется?», «Где издано (опубликовано)?», «Когда издано (опубликовано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)?».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получило алфавитное  построение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списков литературы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алфавитном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списке записи располагаются по алфавиту фамилий авторов или заглавий документов. Работы авторов-однофамильцев ставятся в алфавите их инициалов, работы одного автора – в алфавите заглавий книг и статей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время все списки литературы составляются на основе действующего с 1 июля 2004 г. ГОСТа 7.1- 2003 Библиографическая запись. Библиографическое описание. Общие требования и правила составления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 Аннинский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Л. А. Русский человек на любовном свидании [Текст] / Л. А.Анненский.-5-е изд.,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доп.- М.: Согласие, 2006.- 354 с.</a:t>
            </a:r>
          </a:p>
        </p:txBody>
      </p:sp>
    </p:spTree>
    <p:extLst>
      <p:ext uri="{BB962C8B-B14F-4D97-AF65-F5344CB8AC3E}">
        <p14:creationId xmlns:p14="http://schemas.microsoft.com/office/powerpoint/2010/main" val="5678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867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r>
              <a:rPr lang="ru-RU" dirty="0" smtClean="0"/>
              <a:t>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Хорошо спланировано - наполовину сделано!</a:t>
            </a:r>
            <a:b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342" y="2371535"/>
            <a:ext cx="4916032" cy="40702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5503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28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490" y="1146412"/>
            <a:ext cx="11532358" cy="540451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со статьей 9 Закона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в Российской Федерации»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Закон) образовательная программа определяет содержание образования определенного уровня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направленности.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Дополнительные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программы и дополнительные образовательные услуги реализуются в целях всестороннего удовлетворения образовательных потребностей граждан, общества, государства (статья 26 Закона).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дополнительным образовательным программам относятся образовательные программы различной направленности, реализуемые: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общеобразовательных учреждениях и образовательных учреждениях профессионального образования за пределами определяющих их статус основных образовательных программ;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образовательных учреждениях дополнительного образования детей (Типовое положение об образовательном учреждении дополнительного образования детей утверждено постановлением Правительства Российской Федерации от 7 марта 1995 г. № 233) и в иных учреждениях, имеющих соответствующие лицензии.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68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081" y="274638"/>
            <a:ext cx="11450471" cy="114472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дополнительных образовательных программ.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3081" y="1528549"/>
            <a:ext cx="11450471" cy="50633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Целями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задачами дополнительных образовательных программ, в первую очередь, является обеспечение обучения, воспитания, развития детей.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с чем, содержание дополнительных образовательных программ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соответствовать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достижениям мировой культуры, российским традициям, культурно-национальным особенностям регионов;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соответствующему уровню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направлениям дополнительных образовательных программ (научно-технической, спортивно-технической, художественной, физкультурно-спортивной, туристско-краеведческой, эколого-биологической, военно-патриотической, социально-педагогической, социально-экономической, естественно-научной и др.);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современным образовательным технологиям, которые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отражены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принципах обучения (индивидуальности, доступности, преемственности, результативности); формах и методах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обучения;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методах контроля и управления образовательным процессом (анализе результатов деятельности детей);средствах обучения (перечень необходимого оборудования, инструментов и материалов в расчете на объединение обучающихся). </a:t>
            </a:r>
          </a:p>
        </p:txBody>
      </p:sp>
    </p:spTree>
    <p:extLst>
      <p:ext uri="{BB962C8B-B14F-4D97-AF65-F5344CB8AC3E}">
        <p14:creationId xmlns:p14="http://schemas.microsoft.com/office/powerpoint/2010/main" val="228520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программы дополнительного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1319" y="1825625"/>
            <a:ext cx="10862481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Титульный лист. 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Пояснительную записку. 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Учебно-тематический план. 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Содержание изучаемого курса. 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Методическое обеспечение дополнительной образовательной программы. 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Список литературы.</a:t>
            </a:r>
          </a:p>
          <a:p>
            <a:pPr marL="0" indent="0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64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00251"/>
            <a:ext cx="10515600" cy="76264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Пояснительная записка раскрывает: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7672" y="1197828"/>
            <a:ext cx="11423176" cy="5298506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дополнительной образовательной программы;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новизну, актуальность, педагогическую целесообразность;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цель и задачи дополнительной образовательной программы;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отличительные особенности данной дополнительной образовательной программы от уже существующих образовательных программ;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возраст детей, участвующих в реализации данной дополнительной образовательной программы;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сроки реализации дополнительной образовательной программы (продолжительность образовательного процесса, этапы);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формы и режим занятий;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ожидаемые результаты и способы определения их результативности ;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формы подведения итогов реализации дополнительной образовательной программы (выставки, фестивали, соревнования, учебно-исследовательские конференции и т. д.).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кружка рассчитана на несколько лет обучения, то цели и задачи ставятся на каждый год обучения.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28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153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реализации программы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263" y="1446662"/>
            <a:ext cx="11368585" cy="50496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разделе необходимо указать: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группы детей (возраст, уровень развития и образования, круг интересов и т. д.);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часов;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периодичность и продолжительность занятий;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нормы наполняемости группы;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 формы (групповая, мелкогрупповая, индивидуальная), необходимо аргументировать выбранную организационную форму;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санитарно-гигиенические нормы, нормы пожарной безопасности;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ресурсное обеспечение (материально-техническое).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384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Учебно-тематический план дополнительной образовательной программы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707" y="1600200"/>
            <a:ext cx="11368585" cy="4486275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Учебно-тематический план дополнительной образовательной программы включает: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перечень разделов, тем;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часов по каждой теме с разбивкой на теоретические и практические виды занятий.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программа рассчитана на несколько лет обучения, учебно-тематический план составляется на каждый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434218"/>
              </p:ext>
            </p:extLst>
          </p:nvPr>
        </p:nvGraphicFramePr>
        <p:xfrm>
          <a:off x="559559" y="4706643"/>
          <a:ext cx="11054685" cy="18715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3676"/>
                <a:gridCol w="3052506"/>
                <a:gridCol w="2006419"/>
                <a:gridCol w="2061042"/>
                <a:gridCol w="2061042"/>
              </a:tblGrid>
              <a:tr h="66648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№п/п</a:t>
                      </a: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раздела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часов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22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Практика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828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63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329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Содержание дополнительной образовательной программы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645" y="1473958"/>
            <a:ext cx="11518710" cy="51042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Основная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документа, в которой раскрывается содержание курса, приводится краткое изложение разделов программы согласно учебно-тематическому плану с указанием видов практической работы.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Основное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 излагается в лаконичной форме и логической последовательности по направлениям: содержание учебного материала (разделов), виды образовательной деятельности, ожидаемые результаты, механизм их достижения, система оценки.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Здесь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 после перечисления видов практических упражнений, работ в каждом разделе можно указать, какие умения и навыки необходимо сформировать у воспитанников при изучении этого раздела.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 учебно-тематический план, содержание программы расписывается на столько лет обучения, насколько рассчитан курс обучения.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513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11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728" y="1241946"/>
            <a:ext cx="11436824" cy="522709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результативности – ожидаемый результат по итогам завершения обучения.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уровня усвоения материала: знания; умения; навыки. В этом разделе указываются все знания, умения и навыки, приобретаемые воспитанниками в процессе обучения, причем не просто перечисляются, а даётся конкретная характеристика, указывается уровень владения. Знания, умения, навыки тесно взаимосвязаны.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определенный объем сведений о чем-либо, без умения использовать эти сведения на практике.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такой уровень усвоения учебного материала, когда воспитанники при определенном напряжении памяти, воли, внимания могут правильно выполнить какое-либо задание, тот или иной вид практической работы.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автоматизированные умения. Уровень навыка наблюдается тогда, когда учащиеся быстро и без ошибок выполняют определенное задание, определенный вид работ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образовательная программа рассчитана на несколько лет обучения, то прогноз результативности расписывается на каждый год обучения!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75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Стандартная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319</Words>
  <Application>Microsoft Office PowerPoint</Application>
  <PresentationFormat>Широкоэкранный</PresentationFormat>
  <Paragraphs>83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Blank</vt:lpstr>
      <vt:lpstr> Требования к содержанию и оформлению образовательных программ  дополнительного образования детей. </vt:lpstr>
      <vt:lpstr> Нормативно-правовой аспект. </vt:lpstr>
      <vt:lpstr>Цели и задачи дополнительных образовательных программ.</vt:lpstr>
      <vt:lpstr>Структура программы дополнительного образования</vt:lpstr>
      <vt:lpstr>2. Пояснительная записка раскрывает: </vt:lpstr>
      <vt:lpstr> Организационные условия реализации программы </vt:lpstr>
      <vt:lpstr>3. Учебно-тематический план дополнительной образовательной программы </vt:lpstr>
      <vt:lpstr> 4. Содержание дополнительной образовательной программы  </vt:lpstr>
      <vt:lpstr> Прогноз результативности </vt:lpstr>
      <vt:lpstr>5. Методическое обеспечение дополнительной образовательной программы</vt:lpstr>
      <vt:lpstr>Типы занятий.    Формы организации занятий</vt:lpstr>
      <vt:lpstr>6. Список литературы </vt:lpstr>
      <vt:lpstr> Спасибо за внимание!  Хорошо спланировано - наполовину сделано!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лариса</dc:creator>
  <cp:lastModifiedBy>лариса</cp:lastModifiedBy>
  <cp:revision>15</cp:revision>
  <dcterms:created xsi:type="dcterms:W3CDTF">2015-05-15T04:14:56Z</dcterms:created>
  <dcterms:modified xsi:type="dcterms:W3CDTF">2015-05-26T02:17:50Z</dcterms:modified>
</cp:coreProperties>
</file>