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257" r:id="rId3"/>
    <p:sldId id="258" r:id="rId4"/>
    <p:sldId id="259" r:id="rId5"/>
    <p:sldId id="341" r:id="rId6"/>
    <p:sldId id="260" r:id="rId7"/>
    <p:sldId id="261" r:id="rId8"/>
    <p:sldId id="343" r:id="rId9"/>
    <p:sldId id="342" r:id="rId10"/>
    <p:sldId id="262" r:id="rId11"/>
    <p:sldId id="263" r:id="rId12"/>
    <p:sldId id="265" r:id="rId13"/>
    <p:sldId id="267" r:id="rId14"/>
    <p:sldId id="269" r:id="rId15"/>
    <p:sldId id="271" r:id="rId16"/>
    <p:sldId id="272" r:id="rId17"/>
    <p:sldId id="273" r:id="rId18"/>
    <p:sldId id="327" r:id="rId19"/>
    <p:sldId id="328" r:id="rId20"/>
    <p:sldId id="330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40" r:id="rId29"/>
  </p:sldIdLst>
  <p:sldSz cx="10621963" cy="7740650"/>
  <p:notesSz cx="10020300" cy="6888163"/>
  <p:defaultTextStyle>
    <a:defPPr>
      <a:defRPr lang="ru-RU"/>
    </a:defPPr>
    <a:lvl1pPr marL="0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104927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4" d="100"/>
          <a:sy n="94" d="100"/>
        </p:scale>
        <p:origin x="-1572" y="-114"/>
      </p:cViewPr>
      <p:guideLst>
        <p:guide orient="horz" pos="2439"/>
        <p:guide pos="33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6647" y="2404620"/>
            <a:ext cx="9028669" cy="165922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3294" y="4386369"/>
            <a:ext cx="7435375" cy="19781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2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6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66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00923" y="309986"/>
            <a:ext cx="2389941" cy="66046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1099" y="309986"/>
            <a:ext cx="6992792" cy="66046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97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2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62" y="4974085"/>
            <a:ext cx="9028669" cy="1537379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062" y="3280818"/>
            <a:ext cx="9028669" cy="169326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6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49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7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1099" y="1806152"/>
            <a:ext cx="4691367" cy="510847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9497" y="1806152"/>
            <a:ext cx="4691367" cy="510847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8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098" y="1732688"/>
            <a:ext cx="4693212" cy="72210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0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1098" y="2454790"/>
            <a:ext cx="4693212" cy="445983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95810" y="1732688"/>
            <a:ext cx="4695055" cy="722101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0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95810" y="2454790"/>
            <a:ext cx="4695055" cy="445983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72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5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7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099" y="308192"/>
            <a:ext cx="3494553" cy="131161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2892" y="308193"/>
            <a:ext cx="5937972" cy="6606430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1099" y="1619803"/>
            <a:ext cx="3494553" cy="5294820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02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980" y="5418456"/>
            <a:ext cx="6373178" cy="63967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81980" y="691642"/>
            <a:ext cx="6373178" cy="4644390"/>
          </a:xfrm>
        </p:spPr>
        <p:txBody>
          <a:bodyPr/>
          <a:lstStyle>
            <a:lvl1pPr marL="0" indent="0">
              <a:buNone/>
              <a:defRPr sz="3700"/>
            </a:lvl1pPr>
            <a:lvl2pPr marL="524637" indent="0">
              <a:buNone/>
              <a:defRPr sz="3300"/>
            </a:lvl2pPr>
            <a:lvl3pPr marL="1049274" indent="0">
              <a:buNone/>
              <a:defRPr sz="2800"/>
            </a:lvl3pPr>
            <a:lvl4pPr marL="1573911" indent="0">
              <a:buNone/>
              <a:defRPr sz="2300"/>
            </a:lvl4pPr>
            <a:lvl5pPr marL="2098548" indent="0">
              <a:buNone/>
              <a:defRPr sz="2300"/>
            </a:lvl5pPr>
            <a:lvl6pPr marL="2623185" indent="0">
              <a:buNone/>
              <a:defRPr sz="2300"/>
            </a:lvl6pPr>
            <a:lvl7pPr marL="3147822" indent="0">
              <a:buNone/>
              <a:defRPr sz="2300"/>
            </a:lvl7pPr>
            <a:lvl8pPr marL="3672459" indent="0">
              <a:buNone/>
              <a:defRPr sz="2300"/>
            </a:lvl8pPr>
            <a:lvl9pPr marL="4197096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81980" y="6058134"/>
            <a:ext cx="6373178" cy="908451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4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5000">
              <a:srgbClr val="85C2FF"/>
            </a:gs>
            <a:gs pos="31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100" y="309985"/>
            <a:ext cx="9559766" cy="1290109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1100" y="1806152"/>
            <a:ext cx="9559766" cy="5108471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1098" y="7174437"/>
            <a:ext cx="2478459" cy="412118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23291-2A22-4CE5-AC99-3FDF8A8C923E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29172" y="7174437"/>
            <a:ext cx="3363622" cy="412118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12407" y="7174437"/>
            <a:ext cx="2478459" cy="412118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59815-BD20-422D-9568-E85D3CC14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59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9274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478" indent="-393478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535" indent="-327898" algn="l" defTabSz="1049274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593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230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867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10492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10492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2801"/>
            <a:ext cx="10621963" cy="5657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8533" y="197917"/>
            <a:ext cx="72058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ФОКИНО- 42!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0" y="390371"/>
            <a:ext cx="8591551" cy="70027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174" y="131643"/>
            <a:ext cx="9953969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8" y="944401"/>
            <a:ext cx="9613700" cy="62191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174" y="131643"/>
            <a:ext cx="10121262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40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0" y="508653"/>
            <a:ext cx="9284795" cy="67662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174" y="131643"/>
            <a:ext cx="9953969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1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2" y="294131"/>
            <a:ext cx="8174726" cy="71952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174" y="131643"/>
            <a:ext cx="9953969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2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3" y="396897"/>
            <a:ext cx="9591499" cy="69897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175" y="131643"/>
            <a:ext cx="10037616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91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5224" y="4764358"/>
            <a:ext cx="7339712" cy="2691276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Остров Путятина</a:t>
            </a:r>
            <a:r>
              <a:rPr lang="ru-RU" sz="2800" b="1" dirty="0">
                <a:solidFill>
                  <a:srgbClr val="002060"/>
                </a:solidFill>
              </a:rPr>
              <a:t> - природная достопримечательность Фокино, которая располагается в 50 километрах от Владивостока. Этот остров находится в заливе Стрелок и имеет протяженность                   24 километра.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" b="12333"/>
          <a:stretch/>
        </p:blipFill>
        <p:spPr>
          <a:xfrm>
            <a:off x="794056" y="289730"/>
            <a:ext cx="6816623" cy="39453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174" y="131643"/>
            <a:ext cx="9953969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3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1693" y="4683082"/>
            <a:ext cx="6565684" cy="2689981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r>
              <a:rPr lang="ru-RU" sz="4200" b="1" dirty="0">
                <a:solidFill>
                  <a:srgbClr val="FF0000"/>
                </a:solidFill>
              </a:rPr>
              <a:t>Церковь Андрея Первозванного</a:t>
            </a:r>
            <a:r>
              <a:rPr lang="ru-RU" sz="4200" dirty="0">
                <a:solidFill>
                  <a:srgbClr val="FF0000"/>
                </a:solidFill>
              </a:rPr>
              <a:t> </a:t>
            </a:r>
            <a:r>
              <a:rPr lang="ru-RU" sz="4200" dirty="0">
                <a:solidFill>
                  <a:srgbClr val="002060"/>
                </a:solidFill>
              </a:rPr>
              <a:t>- </a:t>
            </a:r>
            <a:r>
              <a:rPr lang="ru-RU" sz="4200" b="1" dirty="0">
                <a:solidFill>
                  <a:srgbClr val="002060"/>
                </a:solidFill>
              </a:rPr>
              <a:t>этот православный храм был построен в 2000 году.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 b="13563"/>
          <a:stretch/>
        </p:blipFill>
        <p:spPr>
          <a:xfrm>
            <a:off x="543114" y="372772"/>
            <a:ext cx="8364680" cy="44346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174" y="131643"/>
            <a:ext cx="9953969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48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7570" y="4926910"/>
            <a:ext cx="7590652" cy="2626966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r>
              <a:rPr lang="ru-RU" sz="3300" b="1" dirty="0">
                <a:solidFill>
                  <a:srgbClr val="FF0000"/>
                </a:solidFill>
              </a:rPr>
              <a:t>Бухта Руднева</a:t>
            </a:r>
            <a:r>
              <a:rPr lang="ru-RU" sz="3300" dirty="0">
                <a:solidFill>
                  <a:srgbClr val="002060"/>
                </a:solidFill>
              </a:rPr>
              <a:t> - </a:t>
            </a:r>
            <a:r>
              <a:rPr lang="ru-RU" sz="3300" b="1" dirty="0">
                <a:solidFill>
                  <a:srgbClr val="002060"/>
                </a:solidFill>
              </a:rPr>
              <a:t>излюбленное место отдыха жителей и гостей города Фокино. В этой бухте расположены чистые песочные пляжи и отсутствуют большие волны.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01" y="395789"/>
            <a:ext cx="6022569" cy="43888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174" y="131643"/>
            <a:ext cx="9953969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9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0" y="2502173"/>
            <a:ext cx="9073008" cy="5103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29" y="413941"/>
            <a:ext cx="106184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Центр культуры и искусства «Спутник» был образован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на базе бывшего кинотеатра в </a:t>
            </a:r>
            <a:r>
              <a:rPr lang="ru-RU" sz="2800" b="1" dirty="0" smtClean="0">
                <a:solidFill>
                  <a:srgbClr val="FF0000"/>
                </a:solidFill>
              </a:rPr>
              <a:t>1993</a:t>
            </a:r>
            <a:r>
              <a:rPr lang="ru-RU" sz="2800" b="1" dirty="0" smtClean="0">
                <a:solidFill>
                  <a:srgbClr val="002060"/>
                </a:solidFill>
              </a:rPr>
              <a:t> году. С годами он превратился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 культурно-досуговое учреждение, известное за пределами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Приморского края.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01" y="3762357"/>
            <a:ext cx="5262364" cy="39503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2429" y="269925"/>
            <a:ext cx="1015312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1996 года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центре парка поднялся обелиск, 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300-летию основания Военно-морского флота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 (архитектор Наталья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Пырегова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Выполненный по образцу и подобию 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анкт-петербургской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Николы 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Мирликийского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покровителя мореплавателей и рыбаков – обелиск-часовня стал не только украшением городского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 Фокино,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своего рода визитной карточкой города, его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легло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городского герба.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406" y="131643"/>
            <a:ext cx="10369152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2174" y="212918"/>
            <a:ext cx="9953969" cy="6989710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2174" y="131643"/>
            <a:ext cx="9953969" cy="7116833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ctr"/>
            <a:r>
              <a:rPr lang="ru-RU" sz="6200" b="1" dirty="0">
                <a:solidFill>
                  <a:srgbClr val="FF0000"/>
                </a:solidFill>
              </a:rPr>
              <a:t>Фокино</a:t>
            </a:r>
            <a:r>
              <a:rPr lang="ru-RU" sz="3300" dirty="0"/>
              <a:t>  </a:t>
            </a:r>
          </a:p>
          <a:p>
            <a:pPr algn="just"/>
            <a:r>
              <a:rPr lang="ru-RU" sz="3300" b="1" dirty="0">
                <a:solidFill>
                  <a:srgbClr val="002060"/>
                </a:solidFill>
              </a:rPr>
              <a:t>небольшой закрытый городок Приморского края, расположенный на берегу залива Петра Великого, в 124 километрах от краевого центра.</a:t>
            </a:r>
          </a:p>
          <a:p>
            <a:pPr algn="just"/>
            <a:r>
              <a:rPr lang="ru-RU" sz="3300" b="1" dirty="0">
                <a:solidFill>
                  <a:srgbClr val="002060"/>
                </a:solidFill>
              </a:rPr>
              <a:t>Площадь населенного пункта составляет 16 квадратных километров.</a:t>
            </a:r>
          </a:p>
          <a:p>
            <a:pPr algn="just"/>
            <a:r>
              <a:rPr lang="ru-RU" sz="3300" b="1" dirty="0">
                <a:solidFill>
                  <a:srgbClr val="002060"/>
                </a:solidFill>
              </a:rPr>
              <a:t>Осенью 1980 года населенные пункты Дунай, Путятин и Тихоокеанский вошли в состав закрытого города Тихоокеанского, который позже стал называться Шкотово-17.</a:t>
            </a:r>
          </a:p>
          <a:p>
            <a:pPr algn="just"/>
            <a:r>
              <a:rPr lang="ru-RU" sz="3300" b="1" dirty="0">
                <a:solidFill>
                  <a:srgbClr val="002060"/>
                </a:solidFill>
              </a:rPr>
              <a:t>В 1994 году город официально стали называть Фокино. Свое название город получил в честь адмирала Виталия Алексеевича Фокина. </a:t>
            </a:r>
          </a:p>
        </p:txBody>
      </p:sp>
    </p:spTree>
    <p:extLst>
      <p:ext uri="{BB962C8B-B14F-4D97-AF65-F5344CB8AC3E}">
        <p14:creationId xmlns:p14="http://schemas.microsoft.com/office/powerpoint/2010/main" val="202275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106" y="125909"/>
            <a:ext cx="463785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solidFill>
                  <a:srgbClr val="FF0000"/>
                </a:solidFill>
              </a:rPr>
              <a:t>14 июня 1973 г</a:t>
            </a:r>
            <a:r>
              <a:rPr lang="ru-RU" sz="3200" dirty="0"/>
              <a:t>. </a:t>
            </a:r>
            <a:r>
              <a:rPr lang="ru-RU" sz="3200" dirty="0">
                <a:solidFill>
                  <a:srgbClr val="002060"/>
                </a:solidFill>
              </a:rPr>
              <a:t>во втором отсеке атомной подводной лодки «К-56</a:t>
            </a:r>
            <a:r>
              <a:rPr lang="ru-RU" sz="3200" dirty="0" smtClean="0">
                <a:solidFill>
                  <a:srgbClr val="002060"/>
                </a:solidFill>
              </a:rPr>
              <a:t>» погибли 27 </a:t>
            </a:r>
            <a:r>
              <a:rPr lang="ru-RU" sz="3200" dirty="0">
                <a:solidFill>
                  <a:srgbClr val="002060"/>
                </a:solidFill>
              </a:rPr>
              <a:t>человек (15 офицеров, 5 мичманов, 6 старшин и матросов, одного гражданского специалиста из Ленинграда).</a:t>
            </a:r>
          </a:p>
          <a:p>
            <a:pPr fontAlgn="base"/>
            <a:r>
              <a:rPr lang="ru-RU" sz="3200" dirty="0" smtClean="0">
                <a:solidFill>
                  <a:srgbClr val="002060"/>
                </a:solidFill>
              </a:rPr>
              <a:t>Командовал подлодкой капитан 1 </a:t>
            </a:r>
            <a:r>
              <a:rPr lang="ru-RU" sz="3200" dirty="0">
                <a:solidFill>
                  <a:srgbClr val="002060"/>
                </a:solidFill>
              </a:rPr>
              <a:t>ранга Сучков </a:t>
            </a:r>
            <a:r>
              <a:rPr lang="ru-RU" sz="3200" dirty="0" err="1">
                <a:solidFill>
                  <a:srgbClr val="002060"/>
                </a:solidFill>
              </a:rPr>
              <a:t>Ленислав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Филиппович).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58" y="413941"/>
            <a:ext cx="5050297" cy="67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63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60" y="341933"/>
            <a:ext cx="7416824" cy="734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27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54" y="0"/>
            <a:ext cx="8032707" cy="4518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" y="3495931"/>
            <a:ext cx="4284891" cy="4244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1415" y="5017210"/>
            <a:ext cx="6160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C00000"/>
                </a:solidFill>
              </a:rPr>
              <a:t>ГЕРОЙ РОССИИ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51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898"/>
            <a:ext cx="10058400" cy="56578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898"/>
            <a:ext cx="10058400" cy="56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8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61" y="2853148"/>
            <a:ext cx="5832648" cy="4568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8414" y="125908"/>
            <a:ext cx="10297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Памятный </a:t>
            </a:r>
            <a:r>
              <a:rPr lang="ru-RU" sz="3200" dirty="0">
                <a:solidFill>
                  <a:srgbClr val="002060"/>
                </a:solidFill>
              </a:rPr>
              <a:t>знак посвящён русским морякам, первопроходцам освоения территории Южного </a:t>
            </a:r>
            <a:r>
              <a:rPr lang="ru-RU" sz="3200" dirty="0" smtClean="0">
                <a:solidFill>
                  <a:srgbClr val="002060"/>
                </a:solidFill>
              </a:rPr>
              <a:t>Приморья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(установлен </a:t>
            </a:r>
            <a:r>
              <a:rPr lang="ru-RU" sz="3200" b="1" dirty="0">
                <a:solidFill>
                  <a:srgbClr val="FF0000"/>
                </a:solidFill>
              </a:rPr>
              <a:t>8 октября 1991 </a:t>
            </a:r>
            <a:r>
              <a:rPr lang="ru-RU" sz="3200" b="1" dirty="0" smtClean="0">
                <a:solidFill>
                  <a:srgbClr val="FF0000"/>
                </a:solidFill>
              </a:rPr>
              <a:t>г</a:t>
            </a:r>
            <a:r>
              <a:rPr lang="ru-RU" sz="3200" dirty="0" smtClean="0">
                <a:solidFill>
                  <a:srgbClr val="002060"/>
                </a:solidFill>
              </a:rPr>
              <a:t>.). Памятный </a:t>
            </a:r>
            <a:r>
              <a:rPr lang="ru-RU" sz="3200" dirty="0">
                <a:solidFill>
                  <a:srgbClr val="002060"/>
                </a:solidFill>
              </a:rPr>
              <a:t>знак сооружён по инициативе командира 10-й ОПЭСК ТОФ контр-адмирала </a:t>
            </a:r>
            <a:r>
              <a:rPr lang="ru-RU" sz="3200" dirty="0" err="1">
                <a:solidFill>
                  <a:srgbClr val="002060"/>
                </a:solidFill>
              </a:rPr>
              <a:t>Хмельнова</a:t>
            </a:r>
            <a:r>
              <a:rPr lang="ru-RU" sz="3200" dirty="0">
                <a:solidFill>
                  <a:srgbClr val="002060"/>
                </a:solidFill>
              </a:rPr>
              <a:t> Игоря Николаевича.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414" y="131643"/>
            <a:ext cx="10225135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8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320"/>
            <a:ext cx="516696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solidFill>
                  <a:srgbClr val="FF0000"/>
                </a:solidFill>
              </a:rPr>
              <a:t>А.Д. Старцев (1838-30.06(13.07).1900) </a:t>
            </a:r>
            <a:r>
              <a:rPr lang="ru-RU" sz="3200" dirty="0">
                <a:solidFill>
                  <a:srgbClr val="002060"/>
                </a:solidFill>
              </a:rPr>
              <a:t>– сын декабриста Н.А. </a:t>
            </a:r>
            <a:r>
              <a:rPr lang="ru-RU" sz="3200" dirty="0" smtClean="0">
                <a:solidFill>
                  <a:srgbClr val="002060"/>
                </a:solidFill>
              </a:rPr>
              <a:t>Бестужева. Старцев </a:t>
            </a:r>
            <a:r>
              <a:rPr lang="ru-RU" sz="3200" dirty="0">
                <a:solidFill>
                  <a:srgbClr val="002060"/>
                </a:solidFill>
              </a:rPr>
              <a:t>- известный дальневосточный предприниматель и общественный деятель, дипломат и </a:t>
            </a:r>
            <a:r>
              <a:rPr lang="ru-RU" sz="3200" dirty="0" smtClean="0">
                <a:solidFill>
                  <a:srgbClr val="002060"/>
                </a:solidFill>
              </a:rPr>
              <a:t>политик. На </a:t>
            </a:r>
            <a:r>
              <a:rPr lang="ru-RU" sz="3200" dirty="0">
                <a:solidFill>
                  <a:srgbClr val="002060"/>
                </a:solidFill>
              </a:rPr>
              <a:t>острове Путятина, </a:t>
            </a:r>
            <a:r>
              <a:rPr lang="ru-RU" sz="3200" dirty="0" smtClean="0">
                <a:solidFill>
                  <a:srgbClr val="002060"/>
                </a:solidFill>
              </a:rPr>
              <a:t>размещалось </a:t>
            </a:r>
            <a:r>
              <a:rPr lang="ru-RU" sz="3200" dirty="0">
                <a:solidFill>
                  <a:srgbClr val="002060"/>
                </a:solidFill>
              </a:rPr>
              <a:t>его имение «Родное», кирпичный и фарфоровый заводы, конезавод, сельскохозяйственная ферма, олений </a:t>
            </a:r>
            <a:r>
              <a:rPr lang="ru-RU" sz="3200" dirty="0" smtClean="0">
                <a:solidFill>
                  <a:srgbClr val="002060"/>
                </a:solidFill>
              </a:rPr>
              <a:t>питомник.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503" y="269925"/>
            <a:ext cx="5081100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3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" y="0"/>
            <a:ext cx="10058400" cy="75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6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413" y="35451"/>
            <a:ext cx="10513168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002060"/>
              </a:solidFill>
            </a:endParaRPr>
          </a:p>
          <a:p>
            <a:endParaRPr lang="ru-RU" sz="3200" b="1" dirty="0">
              <a:solidFill>
                <a:srgbClr val="00206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С </a:t>
            </a:r>
            <a:r>
              <a:rPr lang="ru-RU" sz="4000" b="1" dirty="0">
                <a:solidFill>
                  <a:srgbClr val="002060"/>
                </a:solidFill>
              </a:rPr>
              <a:t>днем города! Лучшего места на свете,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Где лучшие взрослые, лучшие дети,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Где лучшие улицы, скверы, дома,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Где лучшее лето и даже зима.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Так пусть </a:t>
            </a:r>
            <a:r>
              <a:rPr lang="ru-RU" sz="4000" b="1" dirty="0" smtClean="0">
                <a:solidFill>
                  <a:srgbClr val="FF0000"/>
                </a:solidFill>
              </a:rPr>
              <a:t>ФОКИНО</a:t>
            </a:r>
            <a:r>
              <a:rPr lang="ru-RU" sz="4000" b="1" dirty="0" smtClean="0">
                <a:solidFill>
                  <a:srgbClr val="002060"/>
                </a:solidFill>
              </a:rPr>
              <a:t> наш, </a:t>
            </a:r>
            <a:r>
              <a:rPr lang="ru-RU" sz="4000" b="1" dirty="0">
                <a:solidFill>
                  <a:srgbClr val="002060"/>
                </a:solidFill>
              </a:rPr>
              <a:t>процветает.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Пускай по утрам в нём красиво светает,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Уютно и ярко пусть в нём вечереет.</a:t>
            </a:r>
            <a:br>
              <a:rPr lang="ru-RU" sz="40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И главное, миром пусть нас он согреет!</a:t>
            </a:r>
            <a:br>
              <a:rPr lang="ru-RU" sz="4000" b="1" dirty="0">
                <a:solidFill>
                  <a:srgbClr val="002060"/>
                </a:solidFill>
              </a:rPr>
            </a:b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414" y="131643"/>
            <a:ext cx="10225135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3" y="281530"/>
            <a:ext cx="10344250" cy="7261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7"/>
          <a:stretch/>
        </p:blipFill>
        <p:spPr>
          <a:xfrm>
            <a:off x="1062509" y="5238477"/>
            <a:ext cx="6624736" cy="21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0408" y="3057569"/>
            <a:ext cx="8113739" cy="2383499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r>
              <a:rPr lang="ru-RU" sz="3700" b="1" dirty="0">
                <a:solidFill>
                  <a:srgbClr val="002060"/>
                </a:solidFill>
              </a:rPr>
              <a:t>Часть города ЗАТО располагается на материке, а вторая часть на островах: </a:t>
            </a:r>
            <a:r>
              <a:rPr lang="ru-RU" sz="3700" b="1" dirty="0" err="1">
                <a:solidFill>
                  <a:srgbClr val="002060"/>
                </a:solidFill>
              </a:rPr>
              <a:t>Ирецкого</a:t>
            </a:r>
            <a:r>
              <a:rPr lang="ru-RU" sz="3700" b="1" dirty="0">
                <a:solidFill>
                  <a:srgbClr val="002060"/>
                </a:solidFill>
              </a:rPr>
              <a:t>, Путятина, Аскольд.</a:t>
            </a:r>
          </a:p>
          <a:p>
            <a:r>
              <a:rPr lang="ru-RU" sz="3700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6" y="260133"/>
            <a:ext cx="6608097" cy="2576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49" y="4764357"/>
            <a:ext cx="4935161" cy="2697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2174" y="131643"/>
            <a:ext cx="10131375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5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3" y="395790"/>
            <a:ext cx="9368442" cy="68271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8413" y="131643"/>
            <a:ext cx="10225135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527" y="42112"/>
            <a:ext cx="10288556" cy="7479173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just"/>
            <a:r>
              <a:rPr lang="ru-RU" sz="3700" dirty="0">
                <a:solidFill>
                  <a:srgbClr val="002060"/>
                </a:solidFill>
              </a:rPr>
              <a:t>     В самом городе, в начале улицы Мищенко, установлен </a:t>
            </a:r>
            <a:r>
              <a:rPr lang="ru-RU" sz="3700" b="1" dirty="0">
                <a:solidFill>
                  <a:srgbClr val="FF0000"/>
                </a:solidFill>
              </a:rPr>
              <a:t>памятник женщине</a:t>
            </a:r>
            <a:r>
              <a:rPr lang="ru-RU" sz="3700" dirty="0">
                <a:solidFill>
                  <a:srgbClr val="002060"/>
                </a:solidFill>
              </a:rPr>
              <a:t>, приложившей нечеловеческие усилия для </a:t>
            </a:r>
            <a:r>
              <a:rPr lang="ru-RU" sz="3700" b="1" dirty="0">
                <a:solidFill>
                  <a:srgbClr val="FF0000"/>
                </a:solidFill>
              </a:rPr>
              <a:t>спасения 52 раненых бойцов</a:t>
            </a:r>
            <a:r>
              <a:rPr lang="ru-RU" sz="3700" dirty="0">
                <a:solidFill>
                  <a:srgbClr val="002060"/>
                </a:solidFill>
              </a:rPr>
              <a:t>. </a:t>
            </a:r>
          </a:p>
          <a:p>
            <a:pPr algn="just"/>
            <a:r>
              <a:rPr lang="ru-RU" sz="3700" dirty="0">
                <a:solidFill>
                  <a:srgbClr val="002060"/>
                </a:solidFill>
              </a:rPr>
              <a:t>      Своими руками эта храбрая и безмерно мужественная женщина вытащила с поля боя раненых во время Русско-японской войны. </a:t>
            </a:r>
            <a:r>
              <a:rPr lang="ru-RU" sz="3700" b="1" dirty="0">
                <a:solidFill>
                  <a:srgbClr val="FF0000"/>
                </a:solidFill>
              </a:rPr>
              <a:t>Мария </a:t>
            </a:r>
            <a:r>
              <a:rPr lang="ru-RU" sz="3700" b="1" dirty="0" err="1">
                <a:solidFill>
                  <a:srgbClr val="FF0000"/>
                </a:solidFill>
              </a:rPr>
              <a:t>Цуканова</a:t>
            </a:r>
            <a:r>
              <a:rPr lang="ru-RU" sz="3700" dirty="0">
                <a:solidFill>
                  <a:srgbClr val="002060"/>
                </a:solidFill>
              </a:rPr>
              <a:t> Герой Советского Союза. Умерла героиня, будучи жестоко замученной японскими солдатами, и захоронена в братской могиле в городе </a:t>
            </a:r>
            <a:r>
              <a:rPr lang="ru-RU" sz="3700" dirty="0" err="1">
                <a:solidFill>
                  <a:srgbClr val="002060"/>
                </a:solidFill>
              </a:rPr>
              <a:t>Чхонджине</a:t>
            </a:r>
            <a:r>
              <a:rPr lang="ru-RU" sz="37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3700" dirty="0">
                <a:solidFill>
                  <a:srgbClr val="002060"/>
                </a:solidFill>
              </a:rPr>
              <a:t/>
            </a:r>
            <a:br>
              <a:rPr lang="ru-RU" sz="3700" dirty="0">
                <a:solidFill>
                  <a:srgbClr val="002060"/>
                </a:solidFill>
              </a:rPr>
            </a:br>
            <a:endParaRPr lang="ru-RU" sz="37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527" y="131643"/>
            <a:ext cx="10288556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5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77" y="3654301"/>
            <a:ext cx="5522371" cy="34170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174" y="131643"/>
            <a:ext cx="9953969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74478" y="1134021"/>
            <a:ext cx="91227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На 1 сентября 2022 по оценке Федеральной службы государственной статистики численность населения (постоянных жителей) Фокино составляет 31 401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83130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9" y="2082260"/>
            <a:ext cx="9459414" cy="50390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9582" y="131643"/>
            <a:ext cx="7444565" cy="2122841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r>
              <a:rPr lang="ru-RU" sz="3300" b="1" dirty="0">
                <a:solidFill>
                  <a:srgbClr val="002060"/>
                </a:solidFill>
              </a:rPr>
              <a:t>Пройдусь я по Усатого, сверну на Комсомольскую,</a:t>
            </a:r>
          </a:p>
          <a:p>
            <a:r>
              <a:rPr lang="ru-RU" sz="3300" b="1" dirty="0">
                <a:solidFill>
                  <a:srgbClr val="002060"/>
                </a:solidFill>
              </a:rPr>
              <a:t>И на Центральной улице я посижу в тени…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527" y="131643"/>
            <a:ext cx="10204909" cy="7520219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421" y="269925"/>
            <a:ext cx="53086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smtClean="0">
                <a:solidFill>
                  <a:srgbClr val="FF0000"/>
                </a:solidFill>
              </a:rPr>
              <a:t>1981-й год, 7 февраля </a:t>
            </a:r>
            <a:r>
              <a:rPr lang="ru-RU" sz="3200" b="1" smtClean="0">
                <a:solidFill>
                  <a:srgbClr val="002060"/>
                </a:solidFill>
              </a:rPr>
              <a:t>погибли лучшие флотоводцы - тихоокеанцы. Катастрофа оборвала 50 жизней. Их именами названы улицы Фокино: Тихонова, Постникова, Белашева.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935" r="3695" b="2364"/>
          <a:stretch/>
        </p:blipFill>
        <p:spPr>
          <a:xfrm>
            <a:off x="5614114" y="255173"/>
            <a:ext cx="4665419" cy="71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21963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C00000"/>
          </a:solidFill>
          <a:prstDash val="sys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200</Words>
  <Application>Microsoft Office PowerPoint</Application>
  <PresentationFormat>Произвольный</PresentationFormat>
  <Paragraphs>31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</cp:revision>
  <cp:lastPrinted>2022-09-22T16:40:18Z</cp:lastPrinted>
  <dcterms:created xsi:type="dcterms:W3CDTF">2022-09-21T06:10:50Z</dcterms:created>
  <dcterms:modified xsi:type="dcterms:W3CDTF">2022-09-23T11:20:49Z</dcterms:modified>
</cp:coreProperties>
</file>