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8" r:id="rId4"/>
    <p:sldId id="271" r:id="rId5"/>
    <p:sldId id="270" r:id="rId6"/>
    <p:sldId id="272" r:id="rId7"/>
    <p:sldId id="273" r:id="rId8"/>
    <p:sldId id="274" r:id="rId9"/>
    <p:sldId id="277" r:id="rId10"/>
    <p:sldId id="281" r:id="rId11"/>
    <p:sldId id="279" r:id="rId12"/>
    <p:sldId id="283" r:id="rId13"/>
    <p:sldId id="282" r:id="rId14"/>
    <p:sldId id="280" r:id="rId15"/>
    <p:sldId id="278" r:id="rId16"/>
    <p:sldId id="262" r:id="rId17"/>
    <p:sldId id="269" r:id="rId18"/>
    <p:sldId id="276" r:id="rId19"/>
    <p:sldId id="26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18B2"/>
    <a:srgbClr val="660033"/>
    <a:srgbClr val="F13DC2"/>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378C8FF-F3A6-4C70-AA99-AC181F2D307F}" type="datetimeFigureOut">
              <a:rPr lang="ru-RU" smtClean="0"/>
              <a:pPr/>
              <a:t>19.03.2026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70A758-6A0F-4E1C-B10A-522D9CE914F7}" type="slidenum">
              <a:rPr lang="ru-RU" smtClean="0"/>
              <a:pPr/>
              <a:t>‹#›</a:t>
            </a:fld>
            <a:endParaRPr lang="ru-RU"/>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alpha val="19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78C8FF-F3A6-4C70-AA99-AC181F2D307F}" type="datetimeFigureOut">
              <a:rPr lang="ru-RU" smtClean="0"/>
              <a:pPr/>
              <a:t>19.03.2026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70A758-6A0F-4E1C-B10A-522D9CE914F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571744"/>
            <a:ext cx="8964488" cy="1470025"/>
          </a:xfrm>
        </p:spPr>
        <p:txBody>
          <a:bodyPr>
            <a:noAutofit/>
          </a:bodyPr>
          <a:lstStyle/>
          <a:p>
            <a:r>
              <a:rPr lang="ru-RU" sz="3600" b="1" dirty="0" smtClean="0">
                <a:solidFill>
                  <a:srgbClr val="FFFF00"/>
                </a:solidFill>
              </a:rPr>
              <a:t/>
            </a:r>
            <a:br>
              <a:rPr lang="ru-RU" sz="3600" b="1" dirty="0" smtClean="0">
                <a:solidFill>
                  <a:srgbClr val="FFFF00"/>
                </a:solidFill>
              </a:rPr>
            </a:br>
            <a:r>
              <a:rPr lang="ru-RU" sz="3600" b="1" dirty="0" smtClean="0">
                <a:solidFill>
                  <a:srgbClr val="FFFF00"/>
                </a:solidFill>
              </a:rPr>
              <a:t/>
            </a:r>
            <a:br>
              <a:rPr lang="ru-RU" sz="3600" b="1" dirty="0" smtClean="0">
                <a:solidFill>
                  <a:srgbClr val="FFFF00"/>
                </a:solidFill>
              </a:rPr>
            </a:br>
            <a:r>
              <a:rPr lang="ru-RU" sz="3600" b="1" dirty="0" smtClean="0">
                <a:latin typeface="Times New Roman" pitchFamily="18" charset="0"/>
                <a:cs typeface="Times New Roman" pitchFamily="18" charset="0"/>
              </a:rPr>
              <a:t>«Инновационные технологии в обучении»</a:t>
            </a:r>
            <a:br>
              <a:rPr lang="ru-RU" sz="3600" b="1" dirty="0" smtClean="0">
                <a:latin typeface="Times New Roman" pitchFamily="18" charset="0"/>
                <a:cs typeface="Times New Roman" pitchFamily="18" charset="0"/>
              </a:rPr>
            </a:br>
            <a:r>
              <a:rPr lang="ru-RU" sz="3200" b="1" dirty="0" smtClean="0">
                <a:latin typeface="Times New Roman" pitchFamily="18" charset="0"/>
                <a:cs typeface="Times New Roman" pitchFamily="18" charset="0"/>
              </a:rPr>
              <a:t>(из  </a:t>
            </a:r>
            <a:r>
              <a:rPr lang="ru-RU" sz="3200" b="1" dirty="0">
                <a:latin typeface="Times New Roman" pitchFamily="18" charset="0"/>
                <a:cs typeface="Times New Roman" pitchFamily="18" charset="0"/>
              </a:rPr>
              <a:t>опыта работы  с детьми </a:t>
            </a:r>
            <a:r>
              <a:rPr lang="ru-RU" sz="3200" b="1" dirty="0" smtClean="0">
                <a:latin typeface="Times New Roman" pitchFamily="18" charset="0"/>
                <a:cs typeface="Times New Roman" pitchFamily="18" charset="0"/>
              </a:rPr>
              <a:t>с ограниченными  </a:t>
            </a:r>
            <a:r>
              <a:rPr lang="ru-RU" sz="3200" b="1" dirty="0">
                <a:latin typeface="Times New Roman" pitchFamily="18" charset="0"/>
                <a:cs typeface="Times New Roman" pitchFamily="18" charset="0"/>
              </a:rPr>
              <a:t>возможностями </a:t>
            </a:r>
            <a:r>
              <a:rPr lang="ru-RU" sz="3200" b="1" dirty="0" smtClean="0">
                <a:latin typeface="Times New Roman" pitchFamily="18" charset="0"/>
                <a:cs typeface="Times New Roman" pitchFamily="18" charset="0"/>
              </a:rPr>
              <a:t>здоровья) </a:t>
            </a:r>
            <a:r>
              <a:rPr lang="ru-RU" sz="3600" b="1" dirty="0" smtClean="0"/>
              <a:t/>
            </a:r>
            <a:br>
              <a:rPr lang="ru-RU" sz="3600" b="1" dirty="0" smtClean="0"/>
            </a:br>
            <a:r>
              <a:rPr lang="ru-RU" sz="3200" b="1" i="1" dirty="0" err="1" smtClean="0">
                <a:latin typeface="Times New Roman" pitchFamily="18" charset="0"/>
                <a:cs typeface="Times New Roman" pitchFamily="18" charset="0"/>
              </a:rPr>
              <a:t>Яганова</a:t>
            </a:r>
            <a:r>
              <a:rPr lang="ru-RU" sz="3200" b="1" i="1" dirty="0" smtClean="0">
                <a:latin typeface="Times New Roman" pitchFamily="18" charset="0"/>
                <a:cs typeface="Times New Roman" pitchFamily="18" charset="0"/>
              </a:rPr>
              <a:t> </a:t>
            </a:r>
            <a:r>
              <a:rPr lang="ru-RU" sz="3200" b="1" i="1" dirty="0">
                <a:latin typeface="Times New Roman" pitchFamily="18" charset="0"/>
                <a:cs typeface="Times New Roman" pitchFamily="18" charset="0"/>
              </a:rPr>
              <a:t>Л.В</a:t>
            </a:r>
            <a:r>
              <a:rPr lang="ru-RU" sz="3200" b="1" i="1" dirty="0" smtClean="0">
                <a:latin typeface="Times New Roman" pitchFamily="18" charset="0"/>
                <a:cs typeface="Times New Roman" pitchFamily="18" charset="0"/>
              </a:rPr>
              <a:t>.</a:t>
            </a:r>
            <a:br>
              <a:rPr lang="ru-RU" sz="3200" b="1" i="1" dirty="0" smtClean="0">
                <a:latin typeface="Times New Roman" pitchFamily="18" charset="0"/>
                <a:cs typeface="Times New Roman" pitchFamily="18" charset="0"/>
              </a:rPr>
            </a:br>
            <a:r>
              <a:rPr lang="ru-RU" sz="3200" b="1" i="1" dirty="0" smtClean="0">
                <a:latin typeface="Times New Roman" pitchFamily="18" charset="0"/>
                <a:cs typeface="Times New Roman" pitchFamily="18" charset="0"/>
              </a:rPr>
              <a:t> </a:t>
            </a:r>
            <a:r>
              <a:rPr lang="ru-RU" sz="2400" b="1" i="1" dirty="0" smtClean="0">
                <a:latin typeface="Times New Roman" pitchFamily="18" charset="0"/>
                <a:cs typeface="Times New Roman" pitchFamily="18" charset="0"/>
              </a:rPr>
              <a:t>Педагог дополнительного образования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323528" y="188640"/>
            <a:ext cx="8352928" cy="1752600"/>
          </a:xfrm>
        </p:spPr>
        <p:txBody>
          <a:bodyPr>
            <a:normAutofit fontScale="77500" lnSpcReduction="20000"/>
          </a:bodyPr>
          <a:lstStyle/>
          <a:p>
            <a:r>
              <a:rPr lang="ru-RU" dirty="0" smtClean="0">
                <a:solidFill>
                  <a:schemeClr val="tx1"/>
                </a:solidFill>
                <a:latin typeface="Times New Roman" pitchFamily="18" charset="0"/>
                <a:cs typeface="Times New Roman" pitchFamily="18" charset="0"/>
              </a:rPr>
              <a:t>Муниципальное бюджетное образовательное учреждение</a:t>
            </a:r>
          </a:p>
          <a:p>
            <a:r>
              <a:rPr lang="ru-RU" dirty="0" smtClean="0">
                <a:solidFill>
                  <a:schemeClr val="tx1"/>
                </a:solidFill>
                <a:latin typeface="Times New Roman" pitchFamily="18" charset="0"/>
                <a:cs typeface="Times New Roman" pitchFamily="18" charset="0"/>
              </a:rPr>
              <a:t>дополнительного образования  «Дом детского творчества»</a:t>
            </a:r>
          </a:p>
          <a:p>
            <a:r>
              <a:rPr lang="ru-RU" dirty="0" smtClean="0">
                <a:solidFill>
                  <a:schemeClr val="tx1"/>
                </a:solidFill>
                <a:latin typeface="Times New Roman" pitchFamily="18" charset="0"/>
                <a:cs typeface="Times New Roman" pitchFamily="18" charset="0"/>
              </a:rPr>
              <a:t>ГО ЗАТО  Фокино</a:t>
            </a:r>
          </a:p>
          <a:p>
            <a:endParaRPr lang="ru-RU" dirty="0"/>
          </a:p>
        </p:txBody>
      </p:sp>
      <p:pic>
        <p:nvPicPr>
          <p:cNvPr id="1026" name="Picture 2" descr="C:\Users\Elena\Downloads\дети-инвалиды\disability_1_.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9512" y="5157192"/>
            <a:ext cx="2916386" cy="1550226"/>
          </a:xfrm>
          <a:prstGeom prst="rect">
            <a:avLst/>
          </a:prstGeom>
          <a:noFill/>
          <a:ln w="9525">
            <a:noFill/>
            <a:miter lim="800000"/>
            <a:headEnd/>
            <a:tailEnd/>
          </a:ln>
        </p:spPr>
      </p:pic>
      <p:pic>
        <p:nvPicPr>
          <p:cNvPr id="8" name="Picture 3" descr="C:\Users\Elena\Downloads\дети-инвалиды\image005.jpg"/>
          <p:cNvPicPr>
            <a:picLocks noChangeAspect="1" noChangeArrowheads="1"/>
          </p:cNvPicPr>
          <p:nvPr/>
        </p:nvPicPr>
        <p:blipFill>
          <a:blip r:embed="rId3" cstate="print"/>
          <a:srcRect l="5880" t="9267" r="15161" b="2955"/>
          <a:stretch>
            <a:fillRect/>
          </a:stretch>
        </p:blipFill>
        <p:spPr bwMode="auto">
          <a:xfrm>
            <a:off x="6660232" y="5173139"/>
            <a:ext cx="1979712" cy="1684861"/>
          </a:xfrm>
          <a:prstGeom prst="ellipse">
            <a:avLst/>
          </a:prstGeom>
          <a:ln>
            <a:noFill/>
          </a:ln>
          <a:effectLst>
            <a:softEdge rad="112500"/>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29" presetClass="entr" presetSubtype="0" fill="hold" nodeType="after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2000" fill="hold"/>
                                        <p:tgtEl>
                                          <p:spTgt spid="1026"/>
                                        </p:tgtEl>
                                        <p:attrNameLst>
                                          <p:attrName>ppt_x</p:attrName>
                                        </p:attrNameLst>
                                      </p:cBhvr>
                                      <p:tavLst>
                                        <p:tav tm="0">
                                          <p:val>
                                            <p:strVal val="#ppt_x-.2"/>
                                          </p:val>
                                        </p:tav>
                                        <p:tav tm="100000">
                                          <p:val>
                                            <p:strVal val="#ppt_x"/>
                                          </p:val>
                                        </p:tav>
                                      </p:tavLst>
                                    </p:anim>
                                    <p:anim calcmode="lin" valueType="num">
                                      <p:cBhvr>
                                        <p:cTn id="13" dur="2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14"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43240" y="5214950"/>
            <a:ext cx="2714643" cy="1442988"/>
          </a:xfrm>
          <a:prstGeom prst="rect">
            <a:avLst/>
          </a:prstGeom>
          <a:noFill/>
          <a:ln w="9525">
            <a:noFill/>
            <a:miter lim="800000"/>
            <a:headEnd/>
            <a:tailEnd/>
          </a:ln>
        </p:spPr>
      </p:pic>
      <p:sp>
        <p:nvSpPr>
          <p:cNvPr id="4" name="Прямоугольник 3"/>
          <p:cNvSpPr/>
          <p:nvPr/>
        </p:nvSpPr>
        <p:spPr>
          <a:xfrm>
            <a:off x="500034" y="500042"/>
            <a:ext cx="7858180" cy="2031325"/>
          </a:xfrm>
          <a:prstGeom prst="rect">
            <a:avLst/>
          </a:prstGeom>
        </p:spPr>
        <p:txBody>
          <a:bodyPr wrap="square">
            <a:spAutoFit/>
          </a:bodyPr>
          <a:lstStyle/>
          <a:p>
            <a:pPr lvl="0" indent="450850" algn="just" eaLnBrk="0" fontAlgn="base" hangingPunct="0">
              <a:spcBef>
                <a:spcPct val="0"/>
              </a:spcBef>
              <a:spcAft>
                <a:spcPct val="0"/>
              </a:spcAft>
            </a:pPr>
            <a:r>
              <a:rPr lang="ru-RU" dirty="0" smtClean="0">
                <a:latin typeface="Times New Roman" pitchFamily="18" charset="0"/>
                <a:ea typeface="Andale Sans UI" charset="-52"/>
                <a:cs typeface="Times New Roman" pitchFamily="18" charset="0"/>
              </a:rPr>
              <a:t>Каждый ребенок требует индивидуального подхода. На занятиях необходимо повышенное внимание к выполнению правил техники безопасности. Обучающийся может заниматься по данной программе несколько лет, но  каждый учебный год в этом случае я предлагаю для изготовления другие изделия. На занятиях даю минимум теории, все сводится к практической деятельности, что обусловлено особенностями  детей этой категории. Но материал берется самый элементарный, посильный</a:t>
            </a:r>
            <a:endParaRPr lang="ru-RU" dirty="0" smtClean="0">
              <a:latin typeface="Times New Roman" pitchFamily="18" charset="0"/>
              <a:cs typeface="Times New Roman" pitchFamily="18" charset="0"/>
            </a:endParaRPr>
          </a:p>
        </p:txBody>
      </p:sp>
    </p:spTree>
    <p:custDataLst>
      <p:tags r:id="rId1"/>
    </p:custData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995936" y="5661248"/>
            <a:ext cx="1953363" cy="1038324"/>
          </a:xfrm>
          <a:prstGeom prst="rect">
            <a:avLst/>
          </a:prstGeom>
          <a:noFill/>
          <a:ln w="9525">
            <a:noFill/>
            <a:miter lim="800000"/>
            <a:headEnd/>
            <a:tailEnd/>
          </a:ln>
        </p:spPr>
      </p:pic>
      <p:sp>
        <p:nvSpPr>
          <p:cNvPr id="31745" name="Rectangle 1"/>
          <p:cNvSpPr>
            <a:spLocks noChangeArrowheads="1"/>
          </p:cNvSpPr>
          <p:nvPr/>
        </p:nvSpPr>
        <p:spPr bwMode="auto">
          <a:xfrm>
            <a:off x="357158" y="965308"/>
            <a:ext cx="846331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fontAlgn="base">
              <a:spcBef>
                <a:spcPct val="0"/>
              </a:spcBef>
              <a:spcAft>
                <a:spcPct val="0"/>
              </a:spcAft>
            </a:pPr>
            <a:r>
              <a:rPr lang="ru-RU" sz="2000" dirty="0" smtClean="0"/>
              <a:t>В своей работе я применяю инновационную технику. </a:t>
            </a:r>
            <a:r>
              <a:rPr lang="ru-RU" sz="2000" dirty="0" err="1" smtClean="0"/>
              <a:t>Кирикоми</a:t>
            </a:r>
            <a:r>
              <a:rPr lang="ru-RU" sz="2000" dirty="0" smtClean="0"/>
              <a:t> оригами — это не просто техника, а настоящее искусство, которое позволяет создавать удивительные и оригинальные модели. Эта техника не только развивает творческие способности, но и способствует улучшению моторики и концентрации. Благодаря доступности материалов и инструментов, каждый может попробовать себя в этом увлекательном направлении. Благодаря технике </a:t>
            </a:r>
            <a:r>
              <a:rPr lang="ru-RU" sz="2000" dirty="0" err="1" smtClean="0"/>
              <a:t>Кирикоми</a:t>
            </a:r>
            <a:r>
              <a:rPr lang="ru-RU" sz="2000" dirty="0" smtClean="0"/>
              <a:t> дети открывают  для себя новый мир и создают свои уникальные шедевры!</a:t>
            </a:r>
            <a:endParaRPr kumimoji="0" lang="ru-RU" sz="2000" b="0" i="0" u="none" strike="noStrike" cap="none" normalizeH="0" baseline="0" dirty="0" smtClean="0">
              <a:ln>
                <a:noFill/>
              </a:ln>
              <a:effectLst/>
              <a:latin typeface="Times New Roman" pitchFamily="18" charset="0"/>
              <a:cs typeface="Times New Roman" pitchFamily="18" charset="0"/>
            </a:endParaRPr>
          </a:p>
        </p:txBody>
      </p:sp>
      <p:pic>
        <p:nvPicPr>
          <p:cNvPr id="10242" name="Picture 2" descr="Picture background"/>
          <p:cNvPicPr>
            <a:picLocks noChangeAspect="1" noChangeArrowheads="1"/>
          </p:cNvPicPr>
          <p:nvPr/>
        </p:nvPicPr>
        <p:blipFill>
          <a:blip r:embed="rId4" cstate="print"/>
          <a:srcRect/>
          <a:stretch>
            <a:fillRect/>
          </a:stretch>
        </p:blipFill>
        <p:spPr bwMode="auto">
          <a:xfrm rot="16200000">
            <a:off x="1016010" y="3055900"/>
            <a:ext cx="2543156" cy="3717984"/>
          </a:xfrm>
          <a:prstGeom prst="rect">
            <a:avLst/>
          </a:prstGeom>
          <a:noFill/>
        </p:spPr>
      </p:pic>
      <p:pic>
        <p:nvPicPr>
          <p:cNvPr id="10244" name="Picture 4" descr="Picture background"/>
          <p:cNvPicPr>
            <a:picLocks noChangeAspect="1" noChangeArrowheads="1"/>
          </p:cNvPicPr>
          <p:nvPr/>
        </p:nvPicPr>
        <p:blipFill>
          <a:blip r:embed="rId5" cstate="print"/>
          <a:srcRect l="11235" t="8802" r="11153" b="7536"/>
          <a:stretch>
            <a:fillRect/>
          </a:stretch>
        </p:blipFill>
        <p:spPr bwMode="auto">
          <a:xfrm rot="16200000">
            <a:off x="6192182" y="3537011"/>
            <a:ext cx="2016224" cy="2808312"/>
          </a:xfrm>
          <a:prstGeom prst="rect">
            <a:avLst/>
          </a:prstGeom>
          <a:noFill/>
        </p:spPr>
      </p:pic>
    </p:spTree>
    <p:custDataLst>
      <p:tags r:id="rId1"/>
    </p:custData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buNone/>
            </a:pPr>
            <a:r>
              <a:rPr lang="ru-RU" dirty="0" smtClean="0"/>
              <a:t>   </a:t>
            </a:r>
            <a:r>
              <a:rPr lang="ru-RU" sz="2000" dirty="0" err="1" smtClean="0">
                <a:latin typeface="Times New Roman" pitchFamily="18" charset="0"/>
                <a:cs typeface="Times New Roman" pitchFamily="18" charset="0"/>
              </a:rPr>
              <a:t>Кирикоми</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Pop-up</a:t>
            </a:r>
            <a:r>
              <a:rPr lang="ru-RU" sz="2000" dirty="0" smtClean="0">
                <a:latin typeface="Times New Roman" pitchFamily="18" charset="0"/>
                <a:cs typeface="Times New Roman" pitchFamily="18" charset="0"/>
              </a:rPr>
              <a:t> - так называется техника сочетания складывания и вырезания. Соотношение надрезов и складок может быть разным — от нескольких разрезов на последнем этапе складывания фигурки до одной или двух складок на полностью вырезанной из бумаги заготовке. Одной из самых заметных фигур в мире </a:t>
            </a:r>
            <a:r>
              <a:rPr lang="ru-RU" sz="2000" dirty="0" err="1" smtClean="0">
                <a:latin typeface="Times New Roman" pitchFamily="18" charset="0"/>
                <a:cs typeface="Times New Roman" pitchFamily="18" charset="0"/>
              </a:rPr>
              <a:t>кирикоми</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pop-up</a:t>
            </a:r>
            <a:r>
              <a:rPr lang="ru-RU" sz="2000" dirty="0" smtClean="0">
                <a:latin typeface="Times New Roman" pitchFamily="18" charset="0"/>
                <a:cs typeface="Times New Roman" pitchFamily="18" charset="0"/>
              </a:rPr>
              <a:t> является Питер </a:t>
            </a:r>
            <a:r>
              <a:rPr lang="ru-RU" sz="2000" dirty="0" err="1" smtClean="0">
                <a:latin typeface="Times New Roman" pitchFamily="18" charset="0"/>
                <a:cs typeface="Times New Roman" pitchFamily="18" charset="0"/>
              </a:rPr>
              <a:t>Каллесен</a:t>
            </a:r>
            <a:r>
              <a:rPr lang="ru-RU" sz="2000" dirty="0" smtClean="0">
                <a:latin typeface="Times New Roman" pitchFamily="18" charset="0"/>
                <a:cs typeface="Times New Roman" pitchFamily="18" charset="0"/>
              </a:rPr>
              <a:t>, художник, живущий в Копенгагене.</a:t>
            </a:r>
            <a:endParaRPr lang="ru-RU" sz="2000" dirty="0">
              <a:latin typeface="Times New Roman" pitchFamily="18" charset="0"/>
              <a:cs typeface="Times New Roman" pitchFamily="18" charset="0"/>
            </a:endParaRPr>
          </a:p>
        </p:txBody>
      </p:sp>
      <p:pic>
        <p:nvPicPr>
          <p:cNvPr id="4" name="Picture 2" descr="C:\Users\Elena\Downloads\дети-инвалиды\disability_1_.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71802" y="4786322"/>
            <a:ext cx="2714643" cy="1442988"/>
          </a:xfrm>
          <a:prstGeom prst="rect">
            <a:avLst/>
          </a:prstGeom>
          <a:noFill/>
          <a:ln w="9525">
            <a:noFill/>
            <a:miter lim="800000"/>
            <a:headEnd/>
            <a:tailEnd/>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642918"/>
            <a:ext cx="8229600" cy="4525963"/>
          </a:xfrm>
        </p:spPr>
        <p:txBody>
          <a:bodyPr>
            <a:normAutofit fontScale="55000" lnSpcReduction="20000"/>
          </a:bodyPr>
          <a:lstStyle/>
          <a:p>
            <a:r>
              <a:rPr lang="ru-RU" b="1" dirty="0" smtClean="0"/>
              <a:t>Техника </a:t>
            </a:r>
            <a:r>
              <a:rPr lang="ru-RU" b="1" dirty="0" err="1" smtClean="0"/>
              <a:t>кирикоми</a:t>
            </a:r>
            <a:r>
              <a:rPr lang="ru-RU" b="1" dirty="0" smtClean="0"/>
              <a:t> подходит для занятий с детьми</a:t>
            </a:r>
            <a:r>
              <a:rPr lang="ru-RU" dirty="0" smtClean="0"/>
              <a:t> — это искусство изготовления поделок из бумаги с помощью ножниц. </a:t>
            </a:r>
          </a:p>
          <a:p>
            <a:r>
              <a:rPr lang="ru-RU" b="1" dirty="0" smtClean="0"/>
              <a:t>Преимущества техники для детей</a:t>
            </a:r>
            <a:r>
              <a:rPr lang="ru-RU" dirty="0" smtClean="0"/>
              <a:t>:</a:t>
            </a:r>
          </a:p>
          <a:p>
            <a:pPr>
              <a:buNone/>
            </a:pPr>
            <a:r>
              <a:rPr lang="ru-RU" dirty="0" smtClean="0"/>
              <a:t>      -развивает творческие навыки, пространственное воображение;</a:t>
            </a:r>
          </a:p>
          <a:p>
            <a:pPr>
              <a:buNone/>
            </a:pPr>
            <a:r>
              <a:rPr lang="ru-RU" dirty="0" smtClean="0"/>
              <a:t>      -улучшает мелкую моторику рук, точные движения пальцев;</a:t>
            </a:r>
          </a:p>
          <a:p>
            <a:pPr>
              <a:buNone/>
            </a:pPr>
            <a:r>
              <a:rPr lang="ru-RU" dirty="0" smtClean="0"/>
              <a:t>     - способствует концентрации внимания, так как заставляет сосредоточиться на процессе изготовления;</a:t>
            </a:r>
          </a:p>
          <a:p>
            <a:pPr>
              <a:buNone/>
            </a:pPr>
            <a:r>
              <a:rPr lang="ru-RU" dirty="0" smtClean="0"/>
              <a:t>      -стимулирует развитие памяти, так как ребёнок должен запомнить последовательность изготовления, приёмы и способы складывания.</a:t>
            </a:r>
          </a:p>
          <a:p>
            <a:r>
              <a:rPr lang="ru-RU" b="1" dirty="0" smtClean="0"/>
              <a:t>Занятия стараюсь  проводить в форме игры</a:t>
            </a:r>
            <a:r>
              <a:rPr lang="ru-RU" dirty="0" smtClean="0"/>
              <a:t> — использовать стихотворные формы, сказки, подвижные и пальчиковые игры, персонажей. Это помогает детям быстрее понять замысел будущего произведения и легче представить и воплотить на бумаге образ. </a:t>
            </a:r>
          </a:p>
          <a:p>
            <a:r>
              <a:rPr lang="ru-RU" b="1" dirty="0" smtClean="0"/>
              <a:t>Привлекаю родителей к совместной работе с детьми это влияет на всех участников</a:t>
            </a:r>
            <a:r>
              <a:rPr lang="ru-RU" dirty="0" smtClean="0"/>
              <a:t>: детей, педагогов и родителей. Это взаимодействие способствует созданию единой образовательной среды, где ребёнок получает поддержку как на занятии, так и дома.</a:t>
            </a:r>
          </a:p>
          <a:p>
            <a:endParaRPr lang="ru-RU" dirty="0"/>
          </a:p>
        </p:txBody>
      </p:sp>
      <p:pic>
        <p:nvPicPr>
          <p:cNvPr id="4" name="Picture 2" descr="C:\Users\Elena\Downloads\дети-инвалиды\disability_1_.g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43240" y="5143512"/>
            <a:ext cx="2714643" cy="1442988"/>
          </a:xfrm>
          <a:prstGeom prst="rect">
            <a:avLst/>
          </a:prstGeom>
          <a:noFill/>
          <a:ln w="9525">
            <a:noFill/>
            <a:miter lim="800000"/>
            <a:headEnd/>
            <a:tailEnd/>
          </a:ln>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43240" y="4500570"/>
            <a:ext cx="2714643" cy="1442988"/>
          </a:xfrm>
          <a:prstGeom prst="rect">
            <a:avLst/>
          </a:prstGeom>
          <a:noFill/>
          <a:ln w="9525">
            <a:noFill/>
            <a:miter lim="800000"/>
            <a:headEnd/>
            <a:tailEnd/>
          </a:ln>
        </p:spPr>
      </p:pic>
      <p:sp>
        <p:nvSpPr>
          <p:cNvPr id="4" name="Прямоугольник 3"/>
          <p:cNvSpPr/>
          <p:nvPr/>
        </p:nvSpPr>
        <p:spPr>
          <a:xfrm>
            <a:off x="571472" y="1071546"/>
            <a:ext cx="7786742" cy="3416320"/>
          </a:xfrm>
          <a:prstGeom prst="rect">
            <a:avLst/>
          </a:prstGeom>
        </p:spPr>
        <p:txBody>
          <a:bodyPr wrap="square">
            <a:spAutoFit/>
          </a:bodyPr>
          <a:lstStyle/>
          <a:p>
            <a:pPr lvl="0" indent="450850" algn="just" eaLnBrk="0" fontAlgn="base" hangingPunct="0">
              <a:spcBef>
                <a:spcPct val="0"/>
              </a:spcBef>
              <a:spcAft>
                <a:spcPct val="0"/>
              </a:spcAft>
            </a:pPr>
            <a:r>
              <a:rPr lang="ru-RU" sz="2400" dirty="0" smtClean="0">
                <a:latin typeface="Times New Roman" pitchFamily="18" charset="0"/>
                <a:ea typeface="Andale Sans UI" charset="-52"/>
                <a:cs typeface="Times New Roman" pitchFamily="18" charset="0"/>
              </a:rPr>
              <a:t>Занимаясь декоративно-прикладным творчеством,  дети обретают как бы второе зрение: в своей работе они учатся видеть неповторимую красоту, образ. Способность понимать, чувствовать прекрасное является не только определенным критерием, показателем уровня развития ребенка, она выступает стимулом для развития его собственных творческих способностей. Что особенно актуально в работе с детьми с ограниченными возможностями здоровья.</a:t>
            </a:r>
            <a:endParaRPr lang="ru-RU" sz="2400" dirty="0" smtClean="0">
              <a:latin typeface="Times New Roman" pitchFamily="18" charset="0"/>
              <a:cs typeface="Times New Roman" pitchFamily="18" charset="0"/>
            </a:endParaRPr>
          </a:p>
        </p:txBody>
      </p:sp>
    </p:spTree>
    <p:custDataLst>
      <p:tags r:id="rId1"/>
    </p:custData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428596" y="357166"/>
            <a:ext cx="914406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00"/>
                </a:solidFill>
                <a:effectLst/>
                <a:latin typeface="Monotype Corsiva" pitchFamily="66" charset="0"/>
                <a:ea typeface="Andale Sans UI" charset="-52"/>
                <a:cs typeface="Times New Roman" pitchFamily="18" charset="0"/>
              </a:rPr>
              <a:t>             </a:t>
            </a:r>
            <a:endParaRPr kumimoji="0" lang="ru-RU" sz="2250" b="0" i="0" u="none" strike="noStrike" cap="none" normalizeH="0" dirty="0" smtClean="0">
              <a:ln>
                <a:noFill/>
              </a:ln>
              <a:solidFill>
                <a:srgbClr val="FFFF00"/>
              </a:solidFill>
              <a:effectLst/>
              <a:latin typeface="Monotype Corsiva" pitchFamily="66" charset="0"/>
              <a:cs typeface="Arial" pitchFamily="34" charset="0"/>
            </a:endParaRPr>
          </a:p>
        </p:txBody>
      </p:sp>
      <p:pic>
        <p:nvPicPr>
          <p:cNvPr id="10"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43240" y="5415012"/>
            <a:ext cx="2714643" cy="1442988"/>
          </a:xfrm>
          <a:prstGeom prst="rect">
            <a:avLst/>
          </a:prstGeom>
          <a:noFill/>
          <a:ln w="9525">
            <a:noFill/>
            <a:miter lim="800000"/>
            <a:headEnd/>
            <a:tailEnd/>
          </a:ln>
        </p:spPr>
      </p:pic>
      <p:sp>
        <p:nvSpPr>
          <p:cNvPr id="32769" name="Rectangle 1"/>
          <p:cNvSpPr>
            <a:spLocks noChangeArrowheads="1"/>
          </p:cNvSpPr>
          <p:nvPr/>
        </p:nvSpPr>
        <p:spPr bwMode="auto">
          <a:xfrm>
            <a:off x="1331640" y="890188"/>
            <a:ext cx="6740822"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u="none" strike="noStrike" cap="none" normalizeH="0" baseline="0" dirty="0" smtClean="0">
                <a:ln>
                  <a:noFill/>
                </a:ln>
                <a:effectLst/>
                <a:latin typeface="Times New Roman" pitchFamily="18" charset="0"/>
                <a:ea typeface="Andale Sans UI" charset="-52"/>
                <a:cs typeface="Times New Roman" pitchFamily="18" charset="0"/>
              </a:rPr>
              <a:t>Я считаю, что все дети</a:t>
            </a:r>
            <a:r>
              <a:rPr kumimoji="0" lang="ru-RU" sz="2400" u="none" strike="noStrike" cap="none" normalizeH="0" dirty="0" smtClean="0">
                <a:ln>
                  <a:noFill/>
                </a:ln>
                <a:effectLst/>
                <a:latin typeface="Times New Roman" pitchFamily="18" charset="0"/>
                <a:ea typeface="Andale Sans UI" charset="-52"/>
                <a:cs typeface="Times New Roman" pitchFamily="18" charset="0"/>
              </a:rPr>
              <a:t> </a:t>
            </a:r>
            <a:r>
              <a:rPr kumimoji="0" lang="ru-RU" sz="2400" u="none" strike="noStrike" cap="none" normalizeH="0" baseline="0" dirty="0" smtClean="0">
                <a:ln>
                  <a:noFill/>
                </a:ln>
                <a:effectLst/>
                <a:latin typeface="Times New Roman" pitchFamily="18" charset="0"/>
                <a:ea typeface="Andale Sans UI" charset="-52"/>
                <a:cs typeface="Times New Roman" pitchFamily="18" charset="0"/>
              </a:rPr>
              <a:t> способны и талантливы,</a:t>
            </a:r>
            <a:r>
              <a:rPr kumimoji="0" lang="ru-RU" sz="2400" u="none" strike="noStrike" cap="none" normalizeH="0" dirty="0" smtClean="0">
                <a:ln>
                  <a:noFill/>
                </a:ln>
                <a:effectLst/>
                <a:latin typeface="Times New Roman" pitchFamily="18" charset="0"/>
                <a:ea typeface="Andale Sans UI" charset="-52"/>
                <a:cs typeface="Times New Roman" pitchFamily="18" charset="0"/>
              </a:rPr>
              <a:t> а ос</a:t>
            </a:r>
            <a:r>
              <a:rPr kumimoji="0" lang="ru-RU" sz="2400" u="none" strike="noStrike" cap="none" normalizeH="0" baseline="0" dirty="0" smtClean="0">
                <a:ln>
                  <a:noFill/>
                </a:ln>
                <a:effectLst/>
                <a:latin typeface="Times New Roman" pitchFamily="18" charset="0"/>
                <a:ea typeface="Andale Sans UI" charset="-52"/>
                <a:cs typeface="Times New Roman" pitchFamily="18" charset="0"/>
              </a:rPr>
              <a:t>обенные дети -  нуждаются лишь в том, чтобы им дали возможность  проявить свои возможности и оказали поддержку – как педагоги, так и семья,  в которой они воспитываются. Ребенок, переживает незабываемый, счастливый  опыт творчества, не может остаться прежним. Эмоциональная память об этом будет заставлять его искать новые творческие подходы, поможет преодолевать неизбежные кризисы, возникающие в их повседневной жизни.</a:t>
            </a:r>
            <a:endParaRPr kumimoji="0" lang="ru-RU" sz="2400" u="none" strike="noStrike" cap="none" normalizeH="0" baseline="0" dirty="0" smtClean="0">
              <a:ln>
                <a:noFill/>
              </a:ln>
              <a:effectLst/>
              <a:latin typeface="Times New Roman" pitchFamily="18" charset="0"/>
              <a:cs typeface="Times New Roman" pitchFamily="18" charset="0"/>
            </a:endParaRPr>
          </a:p>
        </p:txBody>
      </p:sp>
    </p:spTree>
    <p:custDataLst>
      <p:tags r:id="rId1"/>
    </p:custData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1125538"/>
            <a:ext cx="8676455" cy="1223962"/>
          </a:xfrm>
        </p:spPr>
        <p:txBody>
          <a:bodyPr>
            <a:noAutofit/>
          </a:bodyPr>
          <a:lstStyle/>
          <a:p>
            <a:pPr lvl="0">
              <a:defRPr/>
            </a:pPr>
            <a:r>
              <a:rPr lang="ru-RU" sz="3600" dirty="0">
                <a:solidFill>
                  <a:srgbClr val="4B18B2"/>
                </a:solidFill>
                <a:latin typeface="Times New Roman" pitchFamily="18" charset="0"/>
                <a:ea typeface="Andale Sans UI" charset="-52"/>
                <a:cs typeface="Times New Roman" pitchFamily="18" charset="0"/>
              </a:rPr>
              <a:t>Рекомендации педагогу </a:t>
            </a:r>
            <a:r>
              <a:rPr lang="ru-RU" sz="3600" dirty="0" smtClean="0">
                <a:solidFill>
                  <a:srgbClr val="4B18B2"/>
                </a:solidFill>
                <a:latin typeface="Times New Roman" pitchFamily="18" charset="0"/>
                <a:ea typeface="Andale Sans UI" charset="-52"/>
                <a:cs typeface="Times New Roman" pitchFamily="18" charset="0"/>
              </a:rPr>
              <a:t> дополнительного образования по   развитию </a:t>
            </a:r>
            <a:r>
              <a:rPr lang="ru-RU" sz="3600" dirty="0">
                <a:solidFill>
                  <a:srgbClr val="4B18B2"/>
                </a:solidFill>
                <a:latin typeface="Times New Roman" pitchFamily="18" charset="0"/>
                <a:ea typeface="Andale Sans UI" charset="-52"/>
                <a:cs typeface="Times New Roman" pitchFamily="18" charset="0"/>
              </a:rPr>
              <a:t>личности ребенка с ОВЗ</a:t>
            </a:r>
            <a:r>
              <a:rPr lang="ru-RU" sz="4000" b="1" i="1" dirty="0">
                <a:latin typeface="Monotype Corsiva" pitchFamily="66" charset="0"/>
                <a:cs typeface="Arial" pitchFamily="34" charset="0"/>
              </a:rPr>
              <a:t/>
            </a:r>
            <a:br>
              <a:rPr lang="ru-RU" sz="4000" b="1" i="1" dirty="0">
                <a:latin typeface="Monotype Corsiva" pitchFamily="66" charset="0"/>
                <a:cs typeface="Arial" pitchFamily="34" charset="0"/>
              </a:rPr>
            </a:br>
            <a:endParaRPr lang="ru-RU" sz="4000" b="1" i="1" dirty="0" smtClean="0">
              <a:solidFill>
                <a:srgbClr val="FF3300"/>
              </a:solidFill>
              <a:effectLst>
                <a:outerShdw blurRad="38100" dist="38100" dir="2700000" algn="tl">
                  <a:srgbClr val="C0C0C0"/>
                </a:outerShdw>
              </a:effectLst>
              <a:latin typeface="Monotype Corsiva" pitchFamily="66" charset="0"/>
            </a:endParaRPr>
          </a:p>
        </p:txBody>
      </p:sp>
      <p:sp>
        <p:nvSpPr>
          <p:cNvPr id="7" name="Прямоугольник 6"/>
          <p:cNvSpPr/>
          <p:nvPr/>
        </p:nvSpPr>
        <p:spPr>
          <a:xfrm>
            <a:off x="428596" y="2348880"/>
            <a:ext cx="8463884" cy="4401205"/>
          </a:xfrm>
          <a:prstGeom prst="rect">
            <a:avLst/>
          </a:prstGeom>
        </p:spPr>
        <p:txBody>
          <a:bodyPr wrap="square">
            <a:spAutoFit/>
          </a:bodyPr>
          <a:lstStyle/>
          <a:p>
            <a:pPr lvl="0" eaLnBrk="0" fontAlgn="base" hangingPunct="0">
              <a:spcBef>
                <a:spcPct val="0"/>
              </a:spcBef>
              <a:spcAft>
                <a:spcPct val="0"/>
              </a:spcAft>
              <a:tabLst>
                <a:tab pos="457200" algn="l"/>
              </a:tabLst>
            </a:pPr>
            <a:r>
              <a:rPr kumimoji="0" lang="ru-RU" sz="2800" u="none" strike="noStrike" cap="none" normalizeH="0" baseline="0" dirty="0" smtClean="0">
                <a:ln>
                  <a:noFill/>
                </a:ln>
                <a:effectLst/>
                <a:latin typeface="Times New Roman" pitchFamily="18" charset="0"/>
                <a:ea typeface="Andale Sans UI" charset="-52"/>
                <a:cs typeface="Times New Roman" pitchFamily="18" charset="0"/>
              </a:rPr>
              <a:t>1.Относитесь к ребенку спокойно и доброжелательно, так же, как к другим детям.</a:t>
            </a:r>
            <a:endParaRPr kumimoji="0" lang="ru-RU" sz="2800" u="none" strike="noStrike" cap="none" normalizeH="0" baseline="0" dirty="0" smtClean="0">
              <a:ln>
                <a:noFill/>
              </a:ln>
              <a:effectLst/>
              <a:latin typeface="Arial" pitchFamily="34" charset="0"/>
              <a:cs typeface="Arial" pitchFamily="34" charset="0"/>
            </a:endParaRPr>
          </a:p>
          <a:p>
            <a:pPr lvl="0" eaLnBrk="0" fontAlgn="base" hangingPunct="0">
              <a:spcBef>
                <a:spcPct val="0"/>
              </a:spcBef>
              <a:spcAft>
                <a:spcPct val="0"/>
              </a:spcAft>
              <a:tabLst>
                <a:tab pos="457200" algn="l"/>
              </a:tabLst>
            </a:pPr>
            <a:r>
              <a:rPr kumimoji="0" lang="ru-RU" sz="2800" u="none" strike="noStrike" cap="none" normalizeH="0" baseline="0" dirty="0" smtClean="0">
                <a:ln>
                  <a:noFill/>
                </a:ln>
                <a:effectLst/>
                <a:latin typeface="Times New Roman" pitchFamily="18" charset="0"/>
                <a:ea typeface="Andale Sans UI" charset="-52"/>
                <a:cs typeface="Times New Roman" pitchFamily="18" charset="0"/>
              </a:rPr>
              <a:t>2.Учитывайте индивидуальные возможности и особенности ребенка при выборе форм, методов, приемов работы на занятии.</a:t>
            </a:r>
            <a:endParaRPr kumimoji="0" lang="ru-RU" sz="2800" u="none" strike="noStrike" cap="none" normalizeH="0" baseline="0" dirty="0" smtClean="0">
              <a:ln>
                <a:noFill/>
              </a:ln>
              <a:effectLst/>
              <a:latin typeface="Arial" pitchFamily="34" charset="0"/>
              <a:cs typeface="Arial" pitchFamily="34" charset="0"/>
            </a:endParaRPr>
          </a:p>
          <a:p>
            <a:pPr lvl="0" eaLnBrk="0" fontAlgn="base" hangingPunct="0">
              <a:spcBef>
                <a:spcPct val="0"/>
              </a:spcBef>
              <a:spcAft>
                <a:spcPct val="0"/>
              </a:spcAft>
              <a:tabLst>
                <a:tab pos="457200" algn="l"/>
              </a:tabLst>
            </a:pPr>
            <a:r>
              <a:rPr kumimoji="0" lang="ru-RU" sz="2800" u="none" strike="noStrike" cap="none" normalizeH="0" baseline="0" dirty="0" smtClean="0">
                <a:ln>
                  <a:noFill/>
                </a:ln>
                <a:effectLst/>
                <a:latin typeface="Times New Roman" pitchFamily="18" charset="0"/>
                <a:ea typeface="Andale Sans UI" charset="-52"/>
                <a:cs typeface="Times New Roman" pitchFamily="18" charset="0"/>
              </a:rPr>
              <a:t>3.Сравнивайте ребенка с ним самим, а не с другими детьми.</a:t>
            </a:r>
          </a:p>
          <a:p>
            <a:pPr eaLnBrk="0" fontAlgn="base" hangingPunct="0">
              <a:spcBef>
                <a:spcPct val="0"/>
              </a:spcBef>
              <a:spcAft>
                <a:spcPct val="0"/>
              </a:spcAft>
              <a:tabLst>
                <a:tab pos="457200" algn="l"/>
              </a:tabLst>
            </a:pPr>
            <a:r>
              <a:rPr lang="ru-RU" sz="2800" dirty="0" smtClean="0">
                <a:latin typeface="Times New Roman" pitchFamily="18" charset="0"/>
                <a:ea typeface="Andale Sans UI" charset="-52"/>
                <a:cs typeface="Times New Roman" pitchFamily="18" charset="0"/>
              </a:rPr>
              <a:t>4.Создавайте у ребенка субъективное переживание успеха.</a:t>
            </a:r>
            <a:endParaRPr lang="ru-RU" sz="2800" dirty="0" smtClean="0">
              <a:latin typeface="Arial" pitchFamily="34" charset="0"/>
              <a:cs typeface="Arial" pitchFamily="34" charset="0"/>
            </a:endParaRPr>
          </a:p>
          <a:p>
            <a:pPr lvl="0" eaLnBrk="0" fontAlgn="base" hangingPunct="0">
              <a:spcBef>
                <a:spcPct val="0"/>
              </a:spcBef>
              <a:spcAft>
                <a:spcPct val="0"/>
              </a:spcAft>
              <a:tabLst>
                <a:tab pos="457200" algn="l"/>
              </a:tabLst>
            </a:pPr>
            <a:endParaRPr kumimoji="0" lang="ru-RU" sz="2800" b="1" i="0" u="none" strike="noStrike" cap="none" normalizeH="0" baseline="0" dirty="0" smtClean="0">
              <a:ln>
                <a:noFill/>
              </a:ln>
              <a:solidFill>
                <a:srgbClr val="660033"/>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одержимое 6"/>
          <p:cNvSpPr>
            <a:spLocks noGrp="1"/>
          </p:cNvSpPr>
          <p:nvPr>
            <p:ph idx="1"/>
          </p:nvPr>
        </p:nvSpPr>
        <p:spPr>
          <a:xfrm>
            <a:off x="251520" y="1124744"/>
            <a:ext cx="8527342" cy="5000636"/>
          </a:xfrm>
        </p:spPr>
        <p:txBody>
          <a:bodyPr>
            <a:noAutofit/>
          </a:bodyPr>
          <a:lstStyle/>
          <a:p>
            <a:r>
              <a:rPr lang="ru-RU" sz="2400" dirty="0" smtClean="0">
                <a:latin typeface="Times New Roman" pitchFamily="18" charset="0"/>
                <a:cs typeface="Times New Roman" pitchFamily="18" charset="0"/>
              </a:rPr>
              <a:t>Снятие страха - «Ничего страшного...»</a:t>
            </a:r>
            <a:endParaRPr lang="ru-RU" sz="2400" dirty="0">
              <a:latin typeface="Times New Roman" pitchFamily="18" charset="0"/>
              <a:cs typeface="Times New Roman" pitchFamily="18" charset="0"/>
            </a:endParaRPr>
          </a:p>
          <a:p>
            <a:r>
              <a:rPr lang="ru-RU" sz="2400" dirty="0" smtClean="0">
                <a:latin typeface="Times New Roman" pitchFamily="18" charset="0"/>
                <a:cs typeface="Times New Roman" pitchFamily="18" charset="0"/>
              </a:rPr>
              <a:t>Скрытая инструкция - «Ты же помнишь, что...»</a:t>
            </a:r>
            <a:endParaRPr lang="ru-RU" sz="2400" dirty="0">
              <a:latin typeface="Times New Roman" pitchFamily="18" charset="0"/>
              <a:cs typeface="Times New Roman" pitchFamily="18" charset="0"/>
            </a:endParaRPr>
          </a:p>
          <a:p>
            <a:r>
              <a:rPr lang="ru-RU" sz="2400" dirty="0" smtClean="0">
                <a:latin typeface="Times New Roman" pitchFamily="18" charset="0"/>
                <a:cs typeface="Times New Roman" pitchFamily="18" charset="0"/>
              </a:rPr>
              <a:t>Авансирование - «У тебя получится...», «Ты сможешь...»</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Говорите это искренне и уверенно.</a:t>
            </a:r>
            <a:endParaRPr lang="ru-RU" sz="2400" dirty="0">
              <a:latin typeface="Times New Roman" pitchFamily="18" charset="0"/>
              <a:cs typeface="Times New Roman" pitchFamily="18" charset="0"/>
            </a:endParaRPr>
          </a:p>
          <a:p>
            <a:r>
              <a:rPr lang="ru-RU" sz="2400" dirty="0" smtClean="0">
                <a:latin typeface="Times New Roman" pitchFamily="18" charset="0"/>
                <a:cs typeface="Times New Roman" pitchFamily="18" charset="0"/>
              </a:rPr>
              <a:t>Усиление мотива - «Нам это нужно для...»</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(«Будешь лучше читать, сможешь найти в книге ответы на свои вопросы»).</a:t>
            </a:r>
            <a:endParaRPr lang="ru-RU" sz="2400" dirty="0">
              <a:latin typeface="Times New Roman" pitchFamily="18" charset="0"/>
              <a:cs typeface="Times New Roman" pitchFamily="18" charset="0"/>
            </a:endParaRPr>
          </a:p>
          <a:p>
            <a:r>
              <a:rPr lang="ru-RU" sz="2400" dirty="0" smtClean="0">
                <a:latin typeface="Times New Roman" pitchFamily="18" charset="0"/>
                <a:cs typeface="Times New Roman" pitchFamily="18" charset="0"/>
              </a:rPr>
              <a:t>Педагогическое внушение - «Приступай же...</a:t>
            </a:r>
            <a:endParaRPr lang="ru-RU" sz="2400" dirty="0">
              <a:latin typeface="Times New Roman" pitchFamily="18" charset="0"/>
              <a:cs typeface="Times New Roman" pitchFamily="18" charset="0"/>
            </a:endParaRPr>
          </a:p>
          <a:p>
            <a:r>
              <a:rPr lang="ru-RU" sz="2400" dirty="0" smtClean="0">
                <a:latin typeface="Times New Roman" pitchFamily="18" charset="0"/>
                <a:cs typeface="Times New Roman" pitchFamily="18" charset="0"/>
              </a:rPr>
              <a:t>Высокая оценка детали - «Вот эта часть у тебя получилась замечательно...»</a:t>
            </a:r>
            <a:r>
              <a:rPr lang="ru-RU" sz="2400" i="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(«Сегодня ты хорошо рассказал о..., отвечал на вопросы и т.д.»)</a:t>
            </a:r>
          </a:p>
          <a:p>
            <a:r>
              <a:rPr lang="ru-RU" sz="2400" dirty="0" smtClean="0">
                <a:latin typeface="Times New Roman" pitchFamily="18" charset="0"/>
                <a:cs typeface="Times New Roman" pitchFamily="18" charset="0"/>
              </a:rPr>
              <a:t>Помогайте ребенку почувствовать свою интеллектуальную состоятельность. </a:t>
            </a:r>
            <a:r>
              <a:rPr lang="ru-RU" sz="2400" i="1" dirty="0" smtClean="0">
                <a:latin typeface="Times New Roman" pitchFamily="18" charset="0"/>
                <a:cs typeface="Times New Roman" pitchFamily="18" charset="0"/>
              </a:rPr>
              <a:t/>
            </a:r>
            <a:br>
              <a:rPr lang="ru-RU" sz="2400" i="1"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4" name="Прямоугольник 3"/>
          <p:cNvSpPr/>
          <p:nvPr/>
        </p:nvSpPr>
        <p:spPr>
          <a:xfrm>
            <a:off x="179512" y="260648"/>
            <a:ext cx="8964488" cy="769441"/>
          </a:xfrm>
          <a:prstGeom prst="rect">
            <a:avLst/>
          </a:prstGeom>
        </p:spPr>
        <p:txBody>
          <a:bodyPr wrap="square">
            <a:spAutoFit/>
          </a:bodyPr>
          <a:lstStyle/>
          <a:p>
            <a:pPr algn="ctr"/>
            <a:r>
              <a:rPr lang="ru-RU" sz="4400" b="1" i="1" dirty="0" smtClean="0">
                <a:solidFill>
                  <a:srgbClr val="4B18B2"/>
                </a:solidFill>
                <a:latin typeface="Monotype Corsiva" pitchFamily="66" charset="0"/>
              </a:rPr>
              <a:t>Приемы формирования ситуации успеха:</a:t>
            </a:r>
            <a:endParaRPr lang="ru-RU" sz="4400" i="1" dirty="0">
              <a:solidFill>
                <a:srgbClr val="4B18B2"/>
              </a:solidFill>
              <a:latin typeface="Monotype Corsiva" pitchFamily="66" charset="0"/>
            </a:endParaRPr>
          </a:p>
        </p:txBody>
      </p:sp>
    </p:spTree>
    <p:custDataLst>
      <p:tags r:id="rId1"/>
    </p:custData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ru-RU" sz="2400" b="1" dirty="0" smtClean="0">
                <a:solidFill>
                  <a:srgbClr val="800080"/>
                </a:solidFill>
                <a:latin typeface="Monotype Corsiva" pitchFamily="66" charset="0"/>
              </a:rPr>
              <a:t/>
            </a:r>
            <a:br>
              <a:rPr lang="ru-RU" sz="2400" b="1" dirty="0" smtClean="0">
                <a:solidFill>
                  <a:srgbClr val="800080"/>
                </a:solidFill>
                <a:latin typeface="Monotype Corsiva" pitchFamily="66" charset="0"/>
              </a:rPr>
            </a:br>
            <a:endParaRPr lang="ru-RU" sz="3200" b="1" dirty="0" smtClean="0">
              <a:solidFill>
                <a:srgbClr val="4B18B2"/>
              </a:solidFill>
              <a:latin typeface="Monotype Corsiva" pitchFamily="66" charset="0"/>
            </a:endParaRPr>
          </a:p>
        </p:txBody>
      </p:sp>
      <p:sp>
        <p:nvSpPr>
          <p:cNvPr id="5" name="Содержимое 4"/>
          <p:cNvSpPr>
            <a:spLocks noGrp="1"/>
          </p:cNvSpPr>
          <p:nvPr>
            <p:ph idx="1"/>
          </p:nvPr>
        </p:nvSpPr>
        <p:spPr>
          <a:xfrm>
            <a:off x="457200" y="332656"/>
            <a:ext cx="8579296" cy="5793507"/>
          </a:xfrm>
        </p:spPr>
        <p:txBody>
          <a:bodyPr>
            <a:normAutofit fontScale="62500" lnSpcReduction="20000"/>
          </a:bodyPr>
          <a:lstStyle/>
          <a:p>
            <a:pPr algn="ctr">
              <a:buNone/>
            </a:pPr>
            <a:r>
              <a:rPr lang="ru-RU" sz="7000" b="1" dirty="0" smtClean="0">
                <a:solidFill>
                  <a:srgbClr val="F13DC2"/>
                </a:solidFill>
                <a:latin typeface="Times New Roman" pitchFamily="18" charset="0"/>
                <a:cs typeface="Times New Roman" pitchFamily="18" charset="0"/>
              </a:rPr>
              <a:t>Приемы:</a:t>
            </a:r>
            <a:r>
              <a:rPr lang="ru-RU" dirty="0" smtClean="0"/>
              <a:t>	</a:t>
            </a:r>
          </a:p>
          <a:p>
            <a:pPr lvl="0"/>
            <a:r>
              <a:rPr lang="ru-RU" sz="5100" dirty="0" smtClean="0">
                <a:latin typeface="Times New Roman" pitchFamily="18" charset="0"/>
                <a:cs typeface="Times New Roman" pitchFamily="18" charset="0"/>
              </a:rPr>
              <a:t>Отмечайте достижения ребенка, а не неудачи.</a:t>
            </a:r>
          </a:p>
          <a:p>
            <a:pPr lvl="0"/>
            <a:r>
              <a:rPr lang="ru-RU" sz="5100" dirty="0" smtClean="0">
                <a:latin typeface="Times New Roman" pitchFamily="18" charset="0"/>
                <a:cs typeface="Times New Roman" pitchFamily="18" charset="0"/>
              </a:rPr>
              <a:t>Делайте ошибки нормальным и нужным явлением.</a:t>
            </a:r>
          </a:p>
          <a:p>
            <a:pPr lvl="0"/>
            <a:r>
              <a:rPr lang="ru-RU" sz="5100" dirty="0" smtClean="0">
                <a:latin typeface="Times New Roman" pitchFamily="18" charset="0"/>
                <a:cs typeface="Times New Roman" pitchFamily="18" charset="0"/>
              </a:rPr>
              <a:t>Формируйте веру в успех.</a:t>
            </a:r>
          </a:p>
          <a:p>
            <a:pPr lvl="0"/>
            <a:r>
              <a:rPr lang="ru-RU" sz="5100" dirty="0" smtClean="0">
                <a:latin typeface="Times New Roman" pitchFamily="18" charset="0"/>
                <a:cs typeface="Times New Roman" pitchFamily="18" charset="0"/>
              </a:rPr>
              <a:t>Концентрируйте внимание на уже достигнутых в прошлом успехах (на прошлом занятии ты смог сделать..., сможешь и сейчас).</a:t>
            </a:r>
          </a:p>
          <a:p>
            <a:pPr lvl="0"/>
            <a:r>
              <a:rPr lang="ru-RU" sz="5100" dirty="0" smtClean="0">
                <a:latin typeface="Times New Roman" pitchFamily="18" charset="0"/>
                <a:cs typeface="Times New Roman" pitchFamily="18" charset="0"/>
              </a:rPr>
              <a:t>Дайте, ребенку возможность делать выбор, решать самому, высказывать свою точку зрения.</a:t>
            </a:r>
          </a:p>
          <a:p>
            <a:pPr>
              <a:buNone/>
            </a:pPr>
            <a:endParaRPr lang="ru-RU" sz="5100"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5" descr="C:\Users\Elena\Downloads\дети-инвалиды\картинки\1224922302_solnishko-1024.jpg"/>
          <p:cNvPicPr>
            <a:picLocks noChangeAspect="1" noChangeArrowheads="1"/>
          </p:cNvPicPr>
          <p:nvPr/>
        </p:nvPicPr>
        <p:blipFill>
          <a:blip r:embed="rId3" cstate="print"/>
          <a:srcRect b="6250"/>
          <a:stretch>
            <a:fillRect/>
          </a:stretch>
        </p:blipFill>
        <p:spPr bwMode="auto">
          <a:xfrm>
            <a:off x="0" y="0"/>
            <a:ext cx="9753600" cy="6858000"/>
          </a:xfrm>
          <a:prstGeom prst="rect">
            <a:avLst/>
          </a:prstGeom>
          <a:noFill/>
          <a:ln w="9525">
            <a:noFill/>
            <a:miter lim="800000"/>
            <a:headEnd/>
            <a:tailEnd/>
          </a:ln>
        </p:spPr>
      </p:pic>
      <p:pic>
        <p:nvPicPr>
          <p:cNvPr id="1026" name="Picture 2" descr="C:\Users\Elena\Downloads\дети-инвалиды\disability_1_.gif"/>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71438" y="4197350"/>
            <a:ext cx="5005387" cy="2660650"/>
          </a:xfrm>
          <a:prstGeom prst="rect">
            <a:avLst/>
          </a:prstGeom>
          <a:noFill/>
          <a:ln w="9525">
            <a:noFill/>
            <a:miter lim="800000"/>
            <a:headEnd/>
            <a:tailEnd/>
          </a:ln>
        </p:spPr>
      </p:pic>
    </p:spTree>
    <p:custDataLst>
      <p:tags r:id="rId1"/>
    </p:custData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51520" y="764704"/>
            <a:ext cx="9501254" cy="4031873"/>
          </a:xfrm>
          <a:prstGeom prst="rect">
            <a:avLst/>
          </a:prstGeom>
        </p:spPr>
        <p:txBody>
          <a:bodyPr wrap="square">
            <a:spAutoFit/>
          </a:bodyPr>
          <a:lstStyle/>
          <a:p>
            <a:r>
              <a:rPr lang="ru-RU" sz="3200" b="1" i="1" dirty="0" smtClean="0">
                <a:solidFill>
                  <a:srgbClr val="002060"/>
                </a:solidFill>
                <a:latin typeface="Monotype Corsiva" pitchFamily="66" charset="0"/>
              </a:rPr>
              <a:t>Мир «особого» ребёнка интересен и пуглив.                                                                                                                     Мир «особого» ребёнка безобразен и красив.                                                                                                            Неуклюж, порою странен, добродушен и открыт.</a:t>
            </a:r>
            <a:br>
              <a:rPr lang="ru-RU" sz="3200" b="1" i="1" dirty="0" smtClean="0">
                <a:solidFill>
                  <a:srgbClr val="002060"/>
                </a:solidFill>
                <a:latin typeface="Monotype Corsiva" pitchFamily="66" charset="0"/>
              </a:rPr>
            </a:br>
            <a:r>
              <a:rPr lang="ru-RU" sz="3200" b="1" i="1" dirty="0" smtClean="0">
                <a:solidFill>
                  <a:srgbClr val="002060"/>
                </a:solidFill>
                <a:latin typeface="Monotype Corsiva" pitchFamily="66" charset="0"/>
              </a:rPr>
              <a:t>Мир «особого» ребёнка. Иногда он нас страшит.</a:t>
            </a:r>
            <a:br>
              <a:rPr lang="ru-RU" sz="3200" b="1" i="1" dirty="0" smtClean="0">
                <a:solidFill>
                  <a:srgbClr val="002060"/>
                </a:solidFill>
                <a:latin typeface="Monotype Corsiva" pitchFamily="66" charset="0"/>
              </a:rPr>
            </a:br>
            <a:r>
              <a:rPr lang="ru-RU" sz="3200" b="1" i="1" dirty="0" smtClean="0">
                <a:solidFill>
                  <a:srgbClr val="002060"/>
                </a:solidFill>
                <a:latin typeface="Monotype Corsiva" pitchFamily="66" charset="0"/>
              </a:rPr>
              <a:t>Почему он агрессивен? Почему он так закрыт?</a:t>
            </a:r>
            <a:br>
              <a:rPr lang="ru-RU" sz="3200" b="1" i="1" dirty="0" smtClean="0">
                <a:solidFill>
                  <a:srgbClr val="002060"/>
                </a:solidFill>
                <a:latin typeface="Monotype Corsiva" pitchFamily="66" charset="0"/>
              </a:rPr>
            </a:br>
            <a:r>
              <a:rPr lang="ru-RU" sz="3200" b="1" i="1" dirty="0" smtClean="0">
                <a:solidFill>
                  <a:srgbClr val="002060"/>
                </a:solidFill>
                <a:latin typeface="Monotype Corsiva" pitchFamily="66" charset="0"/>
              </a:rPr>
              <a:t>Почему он так испуган? Почему не говорит?</a:t>
            </a:r>
            <a:br>
              <a:rPr lang="ru-RU" sz="3200" b="1" i="1" dirty="0" smtClean="0">
                <a:solidFill>
                  <a:srgbClr val="002060"/>
                </a:solidFill>
                <a:latin typeface="Monotype Corsiva" pitchFamily="66" charset="0"/>
              </a:rPr>
            </a:br>
            <a:r>
              <a:rPr lang="ru-RU" sz="3200" b="1" i="1" dirty="0" smtClean="0">
                <a:solidFill>
                  <a:srgbClr val="002060"/>
                </a:solidFill>
                <a:latin typeface="Monotype Corsiva" pitchFamily="66" charset="0"/>
              </a:rPr>
              <a:t>Мир «особого» ребёнка –он закрыт от глаз чужих.</a:t>
            </a:r>
            <a:br>
              <a:rPr lang="ru-RU" sz="3200" b="1" i="1" dirty="0" smtClean="0">
                <a:solidFill>
                  <a:srgbClr val="002060"/>
                </a:solidFill>
                <a:latin typeface="Monotype Corsiva" pitchFamily="66" charset="0"/>
              </a:rPr>
            </a:br>
            <a:r>
              <a:rPr lang="ru-RU" sz="3200" b="1" i="1" dirty="0" smtClean="0">
                <a:solidFill>
                  <a:srgbClr val="002060"/>
                </a:solidFill>
                <a:latin typeface="Monotype Corsiva" pitchFamily="66" charset="0"/>
              </a:rPr>
              <a:t>Мир «особого» ребёнка -допускает лишь своих</a:t>
            </a:r>
            <a:endParaRPr lang="ru-RU" sz="3200" i="1" dirty="0">
              <a:latin typeface="Monotype Corsiva" pitchFamily="66" charset="0"/>
            </a:endParaRPr>
          </a:p>
        </p:txBody>
      </p:sp>
      <p:pic>
        <p:nvPicPr>
          <p:cNvPr id="8"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771800" y="4725144"/>
            <a:ext cx="3433751" cy="1825235"/>
          </a:xfrm>
          <a:prstGeom prst="rect">
            <a:avLst/>
          </a:prstGeom>
          <a:noFill/>
          <a:ln w="9525">
            <a:noFill/>
            <a:miter lim="800000"/>
            <a:headEnd/>
            <a:tailEnd/>
          </a:ln>
        </p:spPr>
      </p:pic>
      <p:pic>
        <p:nvPicPr>
          <p:cNvPr id="9" name="Picture 3" descr="C:\Users\Elena\Downloads\дети-инвалиды\image005.jpg"/>
          <p:cNvPicPr>
            <a:picLocks noChangeAspect="1" noChangeArrowheads="1"/>
          </p:cNvPicPr>
          <p:nvPr/>
        </p:nvPicPr>
        <p:blipFill>
          <a:blip r:embed="rId4" cstate="print"/>
          <a:srcRect l="5880" t="9267" r="15161" b="2955"/>
          <a:stretch>
            <a:fillRect/>
          </a:stretch>
        </p:blipFill>
        <p:spPr bwMode="auto">
          <a:xfrm>
            <a:off x="7230420" y="357166"/>
            <a:ext cx="1913580" cy="1628579"/>
          </a:xfrm>
          <a:prstGeom prst="ellipse">
            <a:avLst/>
          </a:prstGeom>
          <a:ln>
            <a:noFill/>
          </a:ln>
          <a:effectLst>
            <a:softEdge rad="112500"/>
          </a:effectLst>
        </p:spPr>
      </p:pic>
    </p:spTree>
    <p:custDataLst>
      <p:tags r:id="rId1"/>
    </p:custData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Elena\Downloads\дети-инвалиды\1f75b48b04e5.jpg">
            <a:hlinkClick r:id="" action="ppaction://hlinkshowjump?jump=nextslide" highlightClick="1"/>
          </p:cNvPr>
          <p:cNvPicPr>
            <a:picLocks noChangeAspect="1" noChangeArrowheads="1"/>
          </p:cNvPicPr>
          <p:nvPr/>
        </p:nvPicPr>
        <p:blipFill>
          <a:blip r:embed="rId3" cstate="print">
            <a:clrChange>
              <a:clrFrom>
                <a:srgbClr val="FFFFFF"/>
              </a:clrFrom>
              <a:clrTo>
                <a:srgbClr val="FFFFFF">
                  <a:alpha val="0"/>
                </a:srgbClr>
              </a:clrTo>
            </a:clrChange>
            <a:lum bright="-10000" contrast="30000"/>
          </a:blip>
          <a:srcRect/>
          <a:stretch>
            <a:fillRect/>
          </a:stretch>
        </p:blipFill>
        <p:spPr bwMode="auto">
          <a:xfrm>
            <a:off x="0" y="4190130"/>
            <a:ext cx="2714612" cy="2667869"/>
          </a:xfrm>
          <a:prstGeom prst="actionButtonForwardNext">
            <a:avLst/>
          </a:prstGeom>
          <a:noFill/>
          <a:ln w="9525">
            <a:noFill/>
            <a:miter lim="800000"/>
            <a:headEnd/>
            <a:tailEnd/>
          </a:ln>
          <a:effectLst>
            <a:glow rad="228600">
              <a:schemeClr val="accent6">
                <a:satMod val="175000"/>
                <a:alpha val="40000"/>
              </a:schemeClr>
            </a:glow>
          </a:effectLst>
        </p:spPr>
      </p:pic>
      <p:sp>
        <p:nvSpPr>
          <p:cNvPr id="10" name="Прямоугольник 9"/>
          <p:cNvSpPr/>
          <p:nvPr/>
        </p:nvSpPr>
        <p:spPr>
          <a:xfrm>
            <a:off x="2339752" y="764704"/>
            <a:ext cx="6444208" cy="5262979"/>
          </a:xfrm>
          <a:prstGeom prst="rect">
            <a:avLst/>
          </a:prstGeom>
        </p:spPr>
        <p:txBody>
          <a:bodyPr wrap="square">
            <a:spAutoFit/>
          </a:bodyPr>
          <a:lstStyle/>
          <a:p>
            <a:pPr lvl="0" indent="457200" algn="just" fontAlgn="base">
              <a:spcBef>
                <a:spcPct val="0"/>
              </a:spcBef>
              <a:spcAft>
                <a:spcPct val="0"/>
              </a:spcAft>
            </a:pPr>
            <a:r>
              <a:rPr kumimoji="0" lang="ru-RU" sz="2400" b="0" i="0" u="none" strike="noStrike" cap="none" normalizeH="0" baseline="0" dirty="0" smtClean="0">
                <a:ln>
                  <a:noFill/>
                </a:ln>
                <a:effectLst/>
                <a:latin typeface="Times New Roman" pitchFamily="18" charset="0"/>
                <a:ea typeface="Andale Sans UI"/>
                <a:cs typeface="Times New Roman" pitchFamily="18" charset="0"/>
              </a:rPr>
              <a:t>Дети с ограниченными возможностями здоровья одна из наиболее  уязвимых категорий детей. Круг общения таких детей невелик. Только система дополнительного образования может предоставить им возможность реализовать свой потенциал. </a:t>
            </a:r>
            <a:endParaRPr kumimoji="0" lang="ru-RU" sz="2400" b="0" i="0" u="none" strike="noStrike" cap="none" normalizeH="0" baseline="0" dirty="0" smtClean="0">
              <a:ln>
                <a:noFill/>
              </a:ln>
              <a:effectLst/>
              <a:latin typeface="Times New Roman" pitchFamily="18" charset="0"/>
              <a:cs typeface="Times New Roman" pitchFamily="18" charset="0"/>
            </a:endParaRPr>
          </a:p>
          <a:p>
            <a:pPr lvl="0" indent="450850" algn="just" eaLnBrk="0" fontAlgn="base" hangingPunct="0">
              <a:spcBef>
                <a:spcPct val="0"/>
              </a:spcBef>
              <a:spcAft>
                <a:spcPct val="0"/>
              </a:spcAft>
            </a:pPr>
            <a:r>
              <a:rPr kumimoji="0" lang="ru-RU" sz="2400" b="0" i="0" u="none" strike="noStrike" cap="none" normalizeH="0" baseline="0" dirty="0" smtClean="0">
                <a:ln>
                  <a:noFill/>
                </a:ln>
                <a:effectLst/>
                <a:latin typeface="Times New Roman" pitchFamily="18" charset="0"/>
                <a:ea typeface="Andale Sans UI"/>
                <a:cs typeface="Times New Roman" pitchFamily="18" charset="0"/>
              </a:rPr>
              <a:t>С такими детьми я работаю уже 10 лет. </a:t>
            </a:r>
            <a:endParaRPr kumimoji="0" lang="ru-RU" sz="2400" b="0" i="0" u="none" strike="noStrike" cap="none" normalizeH="0" baseline="0" dirty="0" smtClean="0">
              <a:ln>
                <a:noFill/>
              </a:ln>
              <a:effectLst/>
              <a:latin typeface="Times New Roman" pitchFamily="18" charset="0"/>
              <a:cs typeface="Times New Roman" pitchFamily="18" charset="0"/>
            </a:endParaRPr>
          </a:p>
          <a:p>
            <a:pPr lvl="0" indent="450850" algn="just" eaLnBrk="0" fontAlgn="base" hangingPunct="0">
              <a:spcBef>
                <a:spcPct val="0"/>
              </a:spcBef>
              <a:spcAft>
                <a:spcPct val="0"/>
              </a:spcAft>
            </a:pPr>
            <a:r>
              <a:rPr kumimoji="0" lang="ru-RU" sz="2400" b="0" i="0" u="none" strike="noStrike" cap="none" normalizeH="0" baseline="0" dirty="0" smtClean="0">
                <a:ln>
                  <a:noFill/>
                </a:ln>
                <a:effectLst/>
                <a:latin typeface="Times New Roman" pitchFamily="18" charset="0"/>
                <a:ea typeface="Andale Sans UI"/>
                <a:cs typeface="Times New Roman" pitchFamily="18" charset="0"/>
              </a:rPr>
              <a:t>Для результативной работы мной была разработана программа «Содружество», направленная  на формирование основ комплексного решения проблем детей с ограниченными возможностями: развитие интеллекта, мышления, памяти, чувства прекрасного, моторики рук. </a:t>
            </a:r>
            <a:endParaRPr kumimoji="0" lang="ru-RU" sz="2400" b="0" i="0" u="none" strike="noStrike" cap="none" normalizeH="0" baseline="0" dirty="0" smtClean="0">
              <a:ln>
                <a:noFill/>
              </a:ln>
              <a:effectLst/>
              <a:latin typeface="Times New Roman" pitchFamily="18" charset="0"/>
              <a:cs typeface="Times New Roman" pitchFamily="18" charset="0"/>
            </a:endParaRPr>
          </a:p>
        </p:txBody>
      </p:sp>
    </p:spTree>
    <p:custDataLst>
      <p:tags r:id="rId1"/>
    </p:custData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Elena\Downloads\дети-инвалиды\1f75b48b04e5.jpg"/>
          <p:cNvPicPr>
            <a:picLocks noChangeAspect="1" noChangeArrowheads="1"/>
          </p:cNvPicPr>
          <p:nvPr/>
        </p:nvPicPr>
        <p:blipFill>
          <a:blip r:embed="rId2" cstate="print">
            <a:clrChange>
              <a:clrFrom>
                <a:srgbClr val="FFFFFF"/>
              </a:clrFrom>
              <a:clrTo>
                <a:srgbClr val="FFFFFF">
                  <a:alpha val="0"/>
                </a:srgbClr>
              </a:clrTo>
            </a:clrChange>
            <a:lum bright="-10000" contrast="30000"/>
          </a:blip>
          <a:srcRect/>
          <a:stretch>
            <a:fillRect/>
          </a:stretch>
        </p:blipFill>
        <p:spPr bwMode="auto">
          <a:xfrm>
            <a:off x="7308304" y="5170858"/>
            <a:ext cx="1716702" cy="1687142"/>
          </a:xfrm>
          <a:prstGeom prst="rect">
            <a:avLst/>
          </a:prstGeom>
          <a:noFill/>
          <a:ln w="9525">
            <a:noFill/>
            <a:miter lim="800000"/>
            <a:headEnd/>
            <a:tailEnd/>
          </a:ln>
        </p:spPr>
      </p:pic>
      <p:sp>
        <p:nvSpPr>
          <p:cNvPr id="11" name="Прямоугольник 10"/>
          <p:cNvSpPr/>
          <p:nvPr/>
        </p:nvSpPr>
        <p:spPr>
          <a:xfrm>
            <a:off x="395536" y="260648"/>
            <a:ext cx="8429684" cy="6740307"/>
          </a:xfrm>
          <a:prstGeom prst="rect">
            <a:avLst/>
          </a:prstGeom>
        </p:spPr>
        <p:txBody>
          <a:bodyPr wrap="square">
            <a:spAutoFit/>
          </a:bodyPr>
          <a:lstStyle/>
          <a:p>
            <a:pPr algn="just" fontAlgn="base">
              <a:spcBef>
                <a:spcPct val="0"/>
              </a:spcBef>
              <a:spcAft>
                <a:spcPct val="0"/>
              </a:spcAft>
            </a:pPr>
            <a:r>
              <a:rPr kumimoji="0" lang="ru-RU" sz="2400" b="1" i="0" u="sng" strike="noStrike" cap="none" normalizeH="0" baseline="0" dirty="0" smtClean="0">
                <a:ln>
                  <a:noFill/>
                </a:ln>
                <a:effectLst/>
                <a:latin typeface="Times New Roman" pitchFamily="18" charset="0"/>
                <a:ea typeface="Calibri" pitchFamily="34" charset="0"/>
                <a:cs typeface="Times New Roman" pitchFamily="18" charset="0"/>
              </a:rPr>
              <a:t>Цель: </a:t>
            </a:r>
            <a:r>
              <a:rPr lang="ru-RU" sz="2400" dirty="0" smtClean="0">
                <a:latin typeface="Times New Roman" pitchFamily="18" charset="0"/>
                <a:ea typeface="Calibri" pitchFamily="34" charset="0"/>
                <a:cs typeface="Times New Roman" pitchFamily="18" charset="0"/>
              </a:rPr>
              <a:t>С</a:t>
            </a: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оциальная</a:t>
            </a:r>
            <a:r>
              <a:rPr kumimoji="0" lang="ru-RU" sz="2400" b="0" i="0" u="none" strike="noStrike" cap="none" normalizeH="0" dirty="0" smtClean="0">
                <a:ln>
                  <a:noFill/>
                </a:ln>
                <a:effectLst/>
                <a:latin typeface="Times New Roman" pitchFamily="18" charset="0"/>
                <a:ea typeface="Calibri" pitchFamily="34" charset="0"/>
                <a:cs typeface="Times New Roman" pitchFamily="18" charset="0"/>
              </a:rPr>
              <a:t> реабилитация и</a:t>
            </a: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 адаптация детей с ограниченными возможностями здоровья, приобретение определённых</a:t>
            </a:r>
            <a:r>
              <a:rPr kumimoji="0" lang="ru-RU" sz="2400" b="0" i="0" u="none" strike="noStrike" cap="none" normalizeH="0" dirty="0" smtClean="0">
                <a:ln>
                  <a:noFill/>
                </a:ln>
                <a:effectLst/>
                <a:latin typeface="Times New Roman" pitchFamily="18" charset="0"/>
                <a:ea typeface="Calibri" pitchFamily="34" charset="0"/>
                <a:cs typeface="Times New Roman" pitchFamily="18" charset="0"/>
              </a:rPr>
              <a:t> рабочих навыков.</a:t>
            </a: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2400" b="0" i="0" u="none" strike="noStrike" cap="none" normalizeH="0" baseline="0" dirty="0" smtClean="0">
              <a:ln>
                <a:noFill/>
              </a:ln>
              <a:effectLst/>
              <a:latin typeface="Arial" pitchFamily="34" charset="0"/>
              <a:cs typeface="Arial" pitchFamily="34" charset="0"/>
            </a:endParaRPr>
          </a:p>
          <a:p>
            <a:pPr lvl="0" algn="just" eaLnBrk="0" fontAlgn="base" hangingPunct="0">
              <a:spcBef>
                <a:spcPct val="0"/>
              </a:spcBef>
              <a:spcAft>
                <a:spcPct val="0"/>
              </a:spcAft>
            </a:pPr>
            <a:r>
              <a:rPr kumimoji="0" lang="ru-RU" sz="2400" b="0" i="0" u="none" strike="noStrike" cap="none" normalizeH="0" baseline="0" dirty="0" smtClean="0">
                <a:ln>
                  <a:noFill/>
                </a:ln>
                <a:effectLst/>
                <a:latin typeface="Times New Roman" pitchFamily="18" charset="0"/>
                <a:ea typeface="Times New Roman" pitchFamily="18" charset="0"/>
                <a:cs typeface="Times New Roman" pitchFamily="18" charset="0"/>
              </a:rPr>
              <a:t>В работе использую две формы  занятий:</a:t>
            </a:r>
            <a:endParaRPr kumimoji="0" lang="ru-RU" sz="24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buFontTx/>
              <a:buChar char="•"/>
            </a:pPr>
            <a:r>
              <a:rPr kumimoji="0" lang="ru-RU" sz="2400" b="0" i="0" u="none" strike="noStrike" cap="none" normalizeH="0" baseline="0" dirty="0" smtClean="0">
                <a:ln>
                  <a:noFill/>
                </a:ln>
                <a:effectLst/>
                <a:latin typeface="Times New Roman" pitchFamily="18" charset="0"/>
                <a:ea typeface="Times New Roman" pitchFamily="18" charset="0"/>
                <a:cs typeface="Times New Roman" pitchFamily="18" charset="0"/>
              </a:rPr>
              <a:t> надомную - это когда педагог приходит в семью; </a:t>
            </a:r>
            <a:endParaRPr kumimoji="0" lang="ru-RU" sz="24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buFontTx/>
              <a:buChar char="•"/>
            </a:pPr>
            <a:r>
              <a:rPr kumimoji="0" lang="ru-RU" sz="2400" b="0" i="0" u="none" strike="noStrike" cap="none" normalizeH="0" baseline="0" dirty="0" smtClean="0">
                <a:ln>
                  <a:noFill/>
                </a:ln>
                <a:effectLst/>
                <a:latin typeface="Times New Roman" pitchFamily="18" charset="0"/>
                <a:ea typeface="Times New Roman" pitchFamily="18" charset="0"/>
                <a:cs typeface="Times New Roman" pitchFamily="18" charset="0"/>
              </a:rPr>
              <a:t> занятия в основной группе детей посещающих ДДТ.</a:t>
            </a: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 </a:t>
            </a:r>
            <a:endParaRPr kumimoji="0" lang="ru-RU" sz="24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На дому занятия провожу совместно с привлечением кого-либо из членов семьи.</a:t>
            </a:r>
            <a:endParaRPr kumimoji="0" lang="ru-RU" sz="2400" b="0" i="0" u="none" strike="noStrike" cap="none" normalizeH="0" baseline="0" dirty="0" smtClean="0">
              <a:ln>
                <a:noFill/>
              </a:ln>
              <a:effectLst/>
              <a:latin typeface="Times New Roman" pitchFamily="18" charset="0"/>
              <a:cs typeface="Times New Roman" pitchFamily="18" charset="0"/>
            </a:endParaRPr>
          </a:p>
          <a:p>
            <a:pPr algn="just" eaLnBrk="0" fontAlgn="base" hangingPunct="0">
              <a:spcBef>
                <a:spcPct val="0"/>
              </a:spcBef>
              <a:spcAft>
                <a:spcPct val="0"/>
              </a:spcAft>
            </a:pPr>
            <a:r>
              <a:rPr lang="ru-RU" sz="2400" dirty="0" smtClean="0">
                <a:latin typeface="Times New Roman" pitchFamily="18" charset="0"/>
                <a:ea typeface="Andale Sans UI" charset="-52"/>
                <a:cs typeface="Times New Roman" pitchFamily="18" charset="0"/>
              </a:rPr>
              <a:t>Это позволяет максимально использовать  возможности ребенка, способствует лучшему познанию окружающего мира, дает возможность, преодолев трудности, поверить в собственные силы. </a:t>
            </a: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Проводить занятия непросто, т.к. дети, с которыми я занимаюсь на данный момент имеют тяжелые нарушения здоровья: один ребенок с нарушениями умственного развития, второй имеет физические проблемы связанные с заболеванием кожи.</a:t>
            </a:r>
          </a:p>
          <a:p>
            <a:pPr algn="just" eaLnBrk="0" fontAlgn="base" hangingPunct="0">
              <a:spcBef>
                <a:spcPct val="0"/>
              </a:spcBef>
              <a:spcAft>
                <a:spcPct val="0"/>
              </a:spcAf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  </a:t>
            </a:r>
            <a:endParaRPr lang="ru-RU" sz="2400" dirty="0" smtClean="0">
              <a:latin typeface="Times New Roman" pitchFamily="18" charset="0"/>
              <a:cs typeface="Times New Roman" pitchFamily="18" charset="0"/>
            </a:endParaRPr>
          </a:p>
          <a:p>
            <a:pPr lvl="0" algn="just" eaLnBrk="0" fontAlgn="base" hangingPunct="0">
              <a:spcBef>
                <a:spcPct val="0"/>
              </a:spcBef>
              <a:spcAft>
                <a:spcPct val="0"/>
              </a:spcAft>
            </a:pPr>
            <a:endParaRPr kumimoji="0" lang="ru-RU" sz="24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Elena\Downloads\дети-инвалиды\1f75b48b04e5.jpg"/>
          <p:cNvPicPr>
            <a:picLocks noChangeAspect="1" noChangeArrowheads="1"/>
          </p:cNvPicPr>
          <p:nvPr/>
        </p:nvPicPr>
        <p:blipFill>
          <a:blip r:embed="rId2" cstate="print">
            <a:clrChange>
              <a:clrFrom>
                <a:srgbClr val="FFFFFF"/>
              </a:clrFrom>
              <a:clrTo>
                <a:srgbClr val="FFFFFF">
                  <a:alpha val="0"/>
                </a:srgbClr>
              </a:clrTo>
            </a:clrChange>
            <a:lum bright="-10000" contrast="30000"/>
          </a:blip>
          <a:srcRect/>
          <a:stretch>
            <a:fillRect/>
          </a:stretch>
        </p:blipFill>
        <p:spPr bwMode="auto">
          <a:xfrm>
            <a:off x="0" y="4190130"/>
            <a:ext cx="2714612" cy="2667869"/>
          </a:xfrm>
          <a:prstGeom prst="rect">
            <a:avLst/>
          </a:prstGeom>
          <a:noFill/>
          <a:ln w="9525">
            <a:noFill/>
            <a:miter lim="800000"/>
            <a:headEnd/>
            <a:tailEnd/>
          </a:ln>
        </p:spPr>
      </p:pic>
      <p:sp>
        <p:nvSpPr>
          <p:cNvPr id="11" name="Rectangle 1"/>
          <p:cNvSpPr>
            <a:spLocks noChangeArrowheads="1"/>
          </p:cNvSpPr>
          <p:nvPr/>
        </p:nvSpPr>
        <p:spPr bwMode="auto">
          <a:xfrm>
            <a:off x="899592" y="260648"/>
            <a:ext cx="8009004"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84175"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Andale Sans UI"/>
                <a:cs typeface="Times New Roman" pitchFamily="18" charset="0"/>
              </a:rPr>
              <a:t> </a:t>
            </a:r>
            <a:r>
              <a:rPr kumimoji="0" lang="ru-RU" sz="2400" b="0" u="none" strike="noStrike" cap="none" normalizeH="0" baseline="0" dirty="0" smtClean="0">
                <a:ln>
                  <a:noFill/>
                </a:ln>
                <a:effectLst/>
                <a:latin typeface="Times New Roman" pitchFamily="18" charset="0"/>
                <a:ea typeface="Andale Sans UI"/>
                <a:cs typeface="Times New Roman" pitchFamily="18" charset="0"/>
              </a:rPr>
              <a:t>Программа состоит из  4 основных блоков:"Бумажная фантазия", "Поделки из бисера", "Мягкая игрушка","Вышивка«.  Это позволяет выбрать для ребенка   технику с учетом возрастных особенностей и  с учетом заболевания обучающегося. В течение учебного года могут  вносится дополнительные темы, изменятся количество часов по темам исходя из индивидуальных возможностей ребёнка.</a:t>
            </a:r>
            <a:endParaRPr kumimoji="0" lang="ru-RU" sz="2400" b="0" u="none" strike="noStrike" cap="none" normalizeH="0" baseline="0" dirty="0" smtClean="0">
              <a:ln>
                <a:noFill/>
              </a:ln>
              <a:effectLst/>
              <a:latin typeface="Times New Roman" pitchFamily="18" charset="0"/>
              <a:cs typeface="Times New Roman" pitchFamily="18" charset="0"/>
            </a:endParaRPr>
          </a:p>
          <a:p>
            <a:pPr marL="0" marR="0" lvl="0" indent="384175" algn="just" defTabSz="914400" rtl="0" eaLnBrk="0" fontAlgn="base" latinLnBrk="0" hangingPunct="0">
              <a:lnSpc>
                <a:spcPct val="100000"/>
              </a:lnSpc>
              <a:spcBef>
                <a:spcPct val="0"/>
              </a:spcBef>
              <a:spcAft>
                <a:spcPct val="0"/>
              </a:spcAft>
              <a:buClrTx/>
              <a:buSzTx/>
              <a:buFontTx/>
              <a:buNone/>
              <a:tabLst/>
            </a:pPr>
            <a:r>
              <a:rPr kumimoji="0" lang="ru-RU" sz="2400" b="0" u="none" strike="noStrike" cap="none" normalizeH="0" baseline="0" dirty="0" smtClean="0">
                <a:ln>
                  <a:noFill/>
                </a:ln>
                <a:effectLst/>
                <a:latin typeface="Times New Roman" pitchFamily="18" charset="0"/>
                <a:ea typeface="Andale Sans UI"/>
                <a:cs typeface="Times New Roman" pitchFamily="18" charset="0"/>
              </a:rPr>
              <a:t>При составлении рабочей программы я  обязательно учитываю:</a:t>
            </a:r>
            <a:endParaRPr kumimoji="0" lang="ru-RU" sz="2400" b="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400" b="0" u="none" strike="noStrike" cap="none" normalizeH="0" baseline="0" dirty="0" smtClean="0">
                <a:ln>
                  <a:noFill/>
                </a:ln>
                <a:effectLst/>
                <a:latin typeface="Times New Roman" pitchFamily="18" charset="0"/>
                <a:ea typeface="Andale Sans UI"/>
                <a:cs typeface="Times New Roman" pitchFamily="18" charset="0"/>
              </a:rPr>
              <a:t>желание ребенка и его родителей;</a:t>
            </a:r>
            <a:endParaRPr kumimoji="0" lang="ru-RU" sz="2400" b="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ru-RU" sz="2400" b="0" u="none" strike="noStrike" cap="none" normalizeH="0" baseline="0" dirty="0" smtClean="0">
                <a:ln>
                  <a:noFill/>
                </a:ln>
                <a:effectLst/>
                <a:latin typeface="Times New Roman" pitchFamily="18" charset="0"/>
                <a:ea typeface="Andale Sans UI"/>
                <a:cs typeface="Times New Roman" pitchFamily="18" charset="0"/>
              </a:rPr>
              <a:t>возможности ребенка, состояние его здоровья;</a:t>
            </a:r>
            <a:endParaRPr kumimoji="0" lang="ru-RU" sz="2400" b="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u="none" strike="noStrike" cap="none" normalizeH="0" baseline="0" dirty="0" smtClean="0">
                <a:ln>
                  <a:noFill/>
                </a:ln>
                <a:effectLst/>
                <a:latin typeface="Times New Roman" pitchFamily="18" charset="0"/>
                <a:ea typeface="Andale Sans UI"/>
                <a:cs typeface="Times New Roman" pitchFamily="18" charset="0"/>
              </a:rPr>
              <a:t>.</a:t>
            </a:r>
            <a:endParaRPr kumimoji="0" lang="ru-RU" sz="2400" b="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156176" y="5575708"/>
            <a:ext cx="2412330" cy="1282292"/>
          </a:xfrm>
          <a:prstGeom prst="rect">
            <a:avLst/>
          </a:prstGeom>
          <a:noFill/>
          <a:ln w="9525">
            <a:noFill/>
            <a:miter lim="800000"/>
            <a:headEnd/>
            <a:tailEnd/>
          </a:ln>
        </p:spPr>
      </p:pic>
      <p:pic>
        <p:nvPicPr>
          <p:cNvPr id="9" name="Picture 2" descr="C:\Users\Elena\Downloads\дети-инвалиды\1f75b48b04e5.jpg"/>
          <p:cNvPicPr>
            <a:picLocks noChangeAspect="1" noChangeArrowheads="1"/>
          </p:cNvPicPr>
          <p:nvPr/>
        </p:nvPicPr>
        <p:blipFill>
          <a:blip r:embed="rId4" cstate="print">
            <a:clrChange>
              <a:clrFrom>
                <a:srgbClr val="FFFFFF"/>
              </a:clrFrom>
              <a:clrTo>
                <a:srgbClr val="FFFFFF">
                  <a:alpha val="0"/>
                </a:srgbClr>
              </a:clrTo>
            </a:clrChange>
            <a:lum bright="-10000" contrast="30000"/>
          </a:blip>
          <a:srcRect/>
          <a:stretch>
            <a:fillRect/>
          </a:stretch>
        </p:blipFill>
        <p:spPr bwMode="auto">
          <a:xfrm>
            <a:off x="251520" y="5229200"/>
            <a:ext cx="1322913" cy="1300134"/>
          </a:xfrm>
          <a:prstGeom prst="rect">
            <a:avLst/>
          </a:prstGeom>
          <a:noFill/>
          <a:ln w="9525">
            <a:noFill/>
            <a:miter lim="800000"/>
            <a:headEnd/>
            <a:tailEnd/>
          </a:ln>
        </p:spPr>
      </p:pic>
      <p:sp>
        <p:nvSpPr>
          <p:cNvPr id="27649" name="Rectangle 1"/>
          <p:cNvSpPr>
            <a:spLocks noChangeArrowheads="1"/>
          </p:cNvSpPr>
          <p:nvPr/>
        </p:nvSpPr>
        <p:spPr bwMode="auto">
          <a:xfrm>
            <a:off x="857224" y="130710"/>
            <a:ext cx="781923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tab pos="839788" algn="l"/>
              </a:tabLs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Моя главная задача  открыть каждого  ребенка с творческой стороны.</a:t>
            </a:r>
            <a:endParaRPr kumimoji="0" lang="ru-RU" sz="24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tab pos="839788" algn="l"/>
              </a:tabLs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Вся работа с детьми-инвалидами ведется с соблюдением определенных психолого-педагогических условий:</a:t>
            </a:r>
            <a:endParaRPr kumimoji="0" lang="ru-RU" sz="24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Char char="•"/>
              <a:tabLst>
                <a:tab pos="839788" algn="l"/>
              </a:tabLs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учет сложившегося социального опыта ребенка;</a:t>
            </a:r>
            <a:endParaRPr kumimoji="0" lang="ru-RU" sz="24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Char char="•"/>
              <a:tabLst>
                <a:tab pos="839788" algn="l"/>
              </a:tabLst>
            </a:pP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безусловное принятие ребенка как личности;</a:t>
            </a:r>
            <a:endParaRPr kumimoji="0" lang="ru-RU" sz="24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Char char="•"/>
              <a:tabLst>
                <a:tab pos="839788" algn="l"/>
              </a:tabLst>
            </a:pP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учет </a:t>
            </a:r>
            <a:r>
              <a:rPr kumimoji="0" lang="ru-RU" sz="2400" i="0" u="none" strike="noStrike" cap="none" normalizeH="0" baseline="0" dirty="0" smtClean="0">
                <a:ln>
                  <a:noFill/>
                </a:ln>
                <a:effectLst/>
                <a:latin typeface="Times New Roman" pitchFamily="18" charset="0"/>
                <a:ea typeface="Calibri" pitchFamily="34" charset="0"/>
                <a:cs typeface="Times New Roman" pitchFamily="18" charset="0"/>
              </a:rPr>
              <a:t>возможностей</a:t>
            </a: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 интересов, потребностей, индивидуальных особенностей;</a:t>
            </a:r>
            <a:endParaRPr kumimoji="0" lang="ru-RU" sz="24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Char char="•"/>
              <a:tabLst>
                <a:tab pos="839788" algn="l"/>
              </a:tabLst>
            </a:pPr>
            <a:r>
              <a:rPr kumimoji="0" lang="ru-RU" sz="2400" b="0" i="0" u="none" strike="noStrike" cap="none" normalizeH="0" baseline="0" dirty="0" smtClean="0">
                <a:ln>
                  <a:noFill/>
                </a:ln>
                <a:effectLst/>
                <a:latin typeface="Times New Roman" pitchFamily="18" charset="0"/>
                <a:ea typeface="Calibri" pitchFamily="34" charset="0"/>
                <a:cs typeface="Times New Roman" pitchFamily="18" charset="0"/>
              </a:rPr>
              <a:t>создание ситуации успеха.</a:t>
            </a:r>
            <a:endParaRPr kumimoji="0" lang="ru-RU" sz="2400" b="0" i="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tab pos="839788" algn="l"/>
              </a:tabLs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Материал  для занятий подбираю так, чтобы дети не чувствовали утомления. На занятиях чередую различные виды деятельности, Постоянный поиск новых форм и методов организации учебного процесса позволяет делать работу с детьми более разнообразной, эмоционально и информационно насыщенной</a:t>
            </a:r>
            <a:r>
              <a:rPr kumimoji="0" lang="ru-RU" sz="2400" b="0" i="0" u="none" strike="noStrike" cap="none" normalizeH="0" baseline="0" dirty="0" smtClean="0">
                <a:ln>
                  <a:noFill/>
                </a:ln>
                <a:solidFill>
                  <a:srgbClr val="FFFF00"/>
                </a:solidFill>
                <a:effectLst/>
                <a:latin typeface="Monotype Corsiva" pitchFamily="66" charset="0"/>
                <a:ea typeface="Andale Sans UI" charset="-52"/>
                <a:cs typeface="Times New Roman" pitchFamily="18" charset="0"/>
              </a:rPr>
              <a:t>. </a:t>
            </a:r>
            <a:endParaRPr kumimoji="0" lang="ru-RU" sz="2400" b="0" i="0" u="none" strike="noStrike" cap="none" normalizeH="0" baseline="0" dirty="0" smtClean="0">
              <a:ln>
                <a:noFill/>
              </a:ln>
              <a:solidFill>
                <a:srgbClr val="FFFF00"/>
              </a:solidFill>
              <a:effectLst/>
              <a:latin typeface="Monotype Corsiva" pitchFamily="66" charset="0"/>
              <a:cs typeface="Arial" pitchFamily="34" charset="0"/>
            </a:endParaRPr>
          </a:p>
        </p:txBody>
      </p:sp>
    </p:spTree>
    <p:custDataLst>
      <p:tags r:id="rId1"/>
    </p:custData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67544" y="5517232"/>
            <a:ext cx="3169121" cy="1052735"/>
          </a:xfrm>
          <a:prstGeom prst="rect">
            <a:avLst/>
          </a:prstGeom>
          <a:noFill/>
          <a:ln w="9525">
            <a:noFill/>
            <a:miter lim="800000"/>
            <a:headEnd/>
            <a:tailEnd/>
          </a:ln>
        </p:spPr>
      </p:pic>
      <p:sp>
        <p:nvSpPr>
          <p:cNvPr id="26625" name="Rectangle 1"/>
          <p:cNvSpPr>
            <a:spLocks noChangeArrowheads="1"/>
          </p:cNvSpPr>
          <p:nvPr/>
        </p:nvSpPr>
        <p:spPr bwMode="auto">
          <a:xfrm>
            <a:off x="899592" y="609655"/>
            <a:ext cx="777686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На основе своего опыта могу сказать, что эффективными оказываются такие методы и формы обучения, использование которых основано на реализации мотивационной сфере ребенка: развития самосознания, самоутверждения в обществе, формирование самооценки, потребности в общении со сверстниками. Выбираю методы обучения, методические приемы с учетом знаний и практических навыков.</a:t>
            </a:r>
            <a:endParaRPr kumimoji="0" lang="ru-RU" sz="200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В своей работе я использую следующие педагогические технологии; </a:t>
            </a:r>
            <a:r>
              <a:rPr kumimoji="0" lang="ru-RU" sz="2000" u="none" strike="noStrike" cap="none" normalizeH="0" baseline="0" dirty="0" err="1" smtClean="0">
                <a:ln>
                  <a:noFill/>
                </a:ln>
                <a:effectLst/>
                <a:latin typeface="Times New Roman" pitchFamily="18" charset="0"/>
                <a:ea typeface="Andale Sans UI" charset="-52"/>
                <a:cs typeface="Times New Roman" pitchFamily="18" charset="0"/>
              </a:rPr>
              <a:t>здоровьесберегающие</a:t>
            </a: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 ( </a:t>
            </a:r>
            <a:r>
              <a:rPr kumimoji="0" lang="ru-RU" sz="2000" u="none" strike="noStrike" cap="none" normalizeH="0" baseline="0" dirty="0" err="1" smtClean="0">
                <a:ln>
                  <a:noFill/>
                </a:ln>
                <a:effectLst/>
                <a:latin typeface="Times New Roman" pitchFamily="18" charset="0"/>
                <a:ea typeface="Andale Sans UI" charset="-52"/>
                <a:cs typeface="Times New Roman" pitchFamily="18" charset="0"/>
              </a:rPr>
              <a:t>физкульт-минутки</a:t>
            </a: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 зрительная гимнастика, пальчиковая гимнастика), игровые. </a:t>
            </a:r>
            <a:endParaRPr kumimoji="0" lang="ru-RU" sz="200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Считаю, что начинать работу с такими детьми нужно с формирования положительного эмоционального настроя. Это удается, когда я применяю диалоговые формы общения . Встреча с детьми всегда начинается с доверительного и доброжелательного общения. Каждый ребенок работает в своем темпе, в соответствии  со своими возможностями.  </a:t>
            </a:r>
            <a:endParaRPr kumimoji="0" lang="ru-RU" sz="200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Стараюсь предоставить им больше самостоятельности</a:t>
            </a:r>
            <a:r>
              <a:rPr kumimoji="0" lang="ru-RU" sz="2000" b="1" i="1" u="none" strike="noStrike" cap="none" normalizeH="0" baseline="0" dirty="0" smtClean="0">
                <a:ln>
                  <a:noFill/>
                </a:ln>
                <a:solidFill>
                  <a:srgbClr val="FFFF00"/>
                </a:solidFill>
                <a:effectLst/>
                <a:latin typeface="Monotype Corsiva" pitchFamily="66" charset="0"/>
                <a:ea typeface="Andale Sans UI" charset="-52"/>
                <a:cs typeface="Times New Roman" pitchFamily="18" charset="0"/>
              </a:rPr>
              <a:t>.</a:t>
            </a:r>
            <a:endParaRPr kumimoji="0" lang="ru-RU" sz="2000" b="1" i="1" u="none" strike="noStrike" cap="none" normalizeH="0" baseline="0" dirty="0" smtClean="0">
              <a:ln>
                <a:noFill/>
              </a:ln>
              <a:solidFill>
                <a:srgbClr val="FFFF00"/>
              </a:solidFill>
              <a:effectLst/>
              <a:latin typeface="Monotype Corsiva" pitchFamily="66" charset="0"/>
              <a:cs typeface="Arial" pitchFamily="34" charset="0"/>
            </a:endParaRPr>
          </a:p>
        </p:txBody>
      </p:sp>
    </p:spTree>
    <p:custDataLst>
      <p:tags r:id="rId1"/>
    </p:custData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Elena\Downloads\дети-инвалиды\1f75b48b04e5.jpg"/>
          <p:cNvPicPr>
            <a:picLocks noChangeAspect="1" noChangeArrowheads="1"/>
          </p:cNvPicPr>
          <p:nvPr/>
        </p:nvPicPr>
        <p:blipFill>
          <a:blip r:embed="rId2" cstate="print">
            <a:clrChange>
              <a:clrFrom>
                <a:srgbClr val="FFFFFF"/>
              </a:clrFrom>
              <a:clrTo>
                <a:srgbClr val="FFFFFF">
                  <a:alpha val="0"/>
                </a:srgbClr>
              </a:clrTo>
            </a:clrChange>
            <a:lum bright="-10000" contrast="30000"/>
          </a:blip>
          <a:srcRect/>
          <a:stretch>
            <a:fillRect/>
          </a:stretch>
        </p:blipFill>
        <p:spPr bwMode="auto">
          <a:xfrm>
            <a:off x="0" y="5453872"/>
            <a:ext cx="1428728" cy="1404127"/>
          </a:xfrm>
          <a:prstGeom prst="rect">
            <a:avLst/>
          </a:prstGeom>
          <a:noFill/>
          <a:ln w="9525">
            <a:noFill/>
            <a:miter lim="800000"/>
            <a:headEnd/>
            <a:tailEnd/>
          </a:ln>
        </p:spPr>
      </p:pic>
      <p:sp>
        <p:nvSpPr>
          <p:cNvPr id="25601" name="Rectangle 1"/>
          <p:cNvSpPr>
            <a:spLocks noChangeArrowheads="1"/>
          </p:cNvSpPr>
          <p:nvPr/>
        </p:nvSpPr>
        <p:spPr bwMode="auto">
          <a:xfrm>
            <a:off x="571472" y="932059"/>
            <a:ext cx="821537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У ребенка-инвалида, не занимающегося дополнительным образованием, не происходит наработки жизненных навыков, позволяющих ему существовать со своими особенностями во взрослой жизни, поэтому цель моей работы заключается не только в том, чтобы познакомить детей с различным видами  творчества, но и выработать  у них умения и навыки работы с различными материалами, в различных техниках.  В конечном итоге - научить детей полноценному образу жизни, радоваться этой жизни, не обращая внимания на свой недуг. Все занятия носят  воспитательный характер. При проведении  занятий проявляю заботу о настроении и работоспособности детей, создаю особую атмосферу внимания и доверия.           </a:t>
            </a:r>
            <a:endParaRPr kumimoji="0" lang="ru-RU" sz="2000" u="none" strike="noStrike" cap="none" normalizeH="0" baseline="0" dirty="0" smtClean="0">
              <a:ln>
                <a:noFill/>
              </a:ln>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sz="2000" u="none" strike="noStrike" cap="none" normalizeH="0" baseline="0" dirty="0" smtClean="0">
                <a:ln>
                  <a:noFill/>
                </a:ln>
                <a:effectLst/>
                <a:latin typeface="Times New Roman" pitchFamily="18" charset="0"/>
                <a:ea typeface="Andale Sans UI" charset="-52"/>
                <a:cs typeface="Times New Roman" pitchFamily="18" charset="0"/>
              </a:rPr>
              <a:t>В конце каждого занятия фиксирую внимание детей на достигнутом результате. Положительная оценка работы ребёнка является для него важным стимулом. Необходимо отметить недостатки, но похвала должна и предварять, и завершать оценку.</a:t>
            </a:r>
            <a:endParaRPr kumimoji="0" lang="ru-RU" sz="200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428596" y="491818"/>
            <a:ext cx="86079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effectLst/>
                <a:latin typeface="Times New Roman" pitchFamily="18" charset="0"/>
                <a:ea typeface="Andale Sans UI" charset="-52"/>
                <a:cs typeface="Times New Roman" pitchFamily="18" charset="0"/>
              </a:rPr>
              <a:t>      </a:t>
            </a:r>
            <a:r>
              <a:rPr kumimoji="0" lang="ru-RU" sz="2000" b="0" i="0" u="none" strike="noStrike" cap="none" normalizeH="0" dirty="0" smtClean="0">
                <a:ln>
                  <a:noFill/>
                </a:ln>
                <a:effectLst/>
                <a:latin typeface="Times New Roman" pitchFamily="18" charset="0"/>
                <a:ea typeface="Andale Sans UI" charset="-52"/>
                <a:cs typeface="Times New Roman" pitchFamily="18" charset="0"/>
              </a:rPr>
              <a:t>Индивидуальные особенности детей затрудняют их самостоятельность, а это, как следствие, порождает неуверенность в своих силах. Моя задача – помочь </a:t>
            </a:r>
            <a:r>
              <a:rPr lang="ru-RU" sz="2000" dirty="0" smtClean="0">
                <a:latin typeface="Times New Roman" pitchFamily="18" charset="0"/>
                <a:ea typeface="Andale Sans UI" charset="-52"/>
                <a:cs typeface="Times New Roman" pitchFamily="18" charset="0"/>
              </a:rPr>
              <a:t>им</a:t>
            </a:r>
            <a:r>
              <a:rPr kumimoji="0" lang="ru-RU" sz="2000" b="0" i="0" u="none" strike="noStrike" cap="none" normalizeH="0" dirty="0" smtClean="0">
                <a:ln>
                  <a:noFill/>
                </a:ln>
                <a:effectLst/>
                <a:latin typeface="Times New Roman" pitchFamily="18" charset="0"/>
                <a:ea typeface="Andale Sans UI" charset="-52"/>
                <a:cs typeface="Times New Roman" pitchFamily="18" charset="0"/>
              </a:rPr>
              <a:t> преодолевать трудности: не бояться браться за новое дело, высказывать свое мнение, быть решительным, уверенным, смелым.  Все занятия носят практико-ориентированный характер. Это расширяет возможности  приобретения практического опыта ребенка, формирование и развитие новых жизненных умений и навыков.</a:t>
            </a:r>
            <a:endParaRPr kumimoji="0" lang="ru-RU" sz="2000" b="0" i="0" u="none" strike="noStrike" cap="none" normalizeH="0" dirty="0" smtClean="0">
              <a:ln>
                <a:noFill/>
              </a:ln>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dirty="0" smtClean="0">
                <a:ln>
                  <a:noFill/>
                </a:ln>
                <a:effectLst/>
                <a:latin typeface="Times New Roman" pitchFamily="18" charset="0"/>
                <a:ea typeface="Andale Sans UI" charset="-52"/>
                <a:cs typeface="Times New Roman" pitchFamily="18" charset="0"/>
              </a:rPr>
              <a:t>Такие дети психологически «младше своего возраста». Мышление их более конкретно; им сложно думать об абстрактных вещах. Память, внимание ослаблено. Им труднее осваивать учебный материал, и они быстро его забывают.</a:t>
            </a:r>
            <a:endParaRPr kumimoji="0" lang="ru-RU" sz="2000" b="0" i="0" u="none" strike="noStrike" cap="none" normalizeH="0" dirty="0" smtClean="0">
              <a:ln>
                <a:noFill/>
              </a:ln>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lang="ru-RU" sz="2000" dirty="0" smtClean="0">
                <a:latin typeface="Times New Roman" pitchFamily="18" charset="0"/>
                <a:ea typeface="Andale Sans UI" charset="-52"/>
                <a:cs typeface="Times New Roman" pitchFamily="18" charset="0"/>
              </a:rPr>
              <a:t>Дети </a:t>
            </a:r>
            <a:r>
              <a:rPr kumimoji="0" lang="ru-RU" sz="2000" b="0" i="0" u="none" strike="noStrike" cap="none" normalizeH="0" dirty="0" smtClean="0">
                <a:ln>
                  <a:noFill/>
                </a:ln>
                <a:effectLst/>
                <a:latin typeface="Times New Roman" pitchFamily="18" charset="0"/>
                <a:ea typeface="Andale Sans UI" charset="-52"/>
                <a:cs typeface="Times New Roman" pitchFamily="18" charset="0"/>
              </a:rPr>
              <a:t>быстро утомляются. Им надоедает слушать, играть, куда-то идти, делать любую монотонную работу. У них слабый самоконтроль, Данное обещание быстро забывается, запрет нарушается.</a:t>
            </a:r>
            <a:endParaRPr kumimoji="0" lang="ru-RU" sz="2000" b="0" i="0" u="none" strike="noStrike" cap="none" normalizeH="0" dirty="0" smtClean="0">
              <a:ln>
                <a:noFill/>
              </a:ln>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dirty="0" smtClean="0">
                <a:ln>
                  <a:noFill/>
                </a:ln>
                <a:effectLst/>
                <a:latin typeface="Times New Roman" pitchFamily="18" charset="0"/>
                <a:ea typeface="Andale Sans UI" charset="-52"/>
                <a:cs typeface="Times New Roman" pitchFamily="18" charset="0"/>
              </a:rPr>
              <a:t>Но эти дети добры и отзывчивы, хотя могут быть агрессивны и упрямы. Они очень чувствительны и обидчивы. Очень подвержены влиянию: как хорошему, так и плохому.</a:t>
            </a:r>
            <a:endParaRPr kumimoji="0" lang="ru-RU" sz="2000" b="0" i="0" u="none" strike="noStrike" cap="none" normalizeH="0" dirty="0" smtClean="0">
              <a:ln>
                <a:noFill/>
              </a:ln>
              <a:effectLst/>
              <a:latin typeface="Times New Roman" pitchFamily="18" charset="0"/>
              <a:cs typeface="Times New Roman" pitchFamily="18" charset="0"/>
            </a:endParaRPr>
          </a:p>
        </p:txBody>
      </p:sp>
      <p:pic>
        <p:nvPicPr>
          <p:cNvPr id="10" name="Picture 2" descr="C:\Users\Elena\Downloads\дети-инвалиды\disability_1_.gi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43240" y="5415012"/>
            <a:ext cx="2714643" cy="1442988"/>
          </a:xfrm>
          <a:prstGeom prst="rect">
            <a:avLst/>
          </a:prstGeom>
          <a:noFill/>
          <a:ln w="9525">
            <a:noFill/>
            <a:miter lim="800000"/>
            <a:headEnd/>
            <a:tailEnd/>
          </a:ln>
        </p:spPr>
      </p:pic>
    </p:spTree>
    <p:custDataLst>
      <p:tags r:id="rId1"/>
    </p:custData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7"/>
</p:tagLst>
</file>

<file path=ppt/tags/tag10.xml><?xml version="1.0" encoding="utf-8"?>
<p:tagLst xmlns:a="http://schemas.openxmlformats.org/drawingml/2006/main" xmlns:r="http://schemas.openxmlformats.org/officeDocument/2006/relationships" xmlns:p="http://schemas.openxmlformats.org/presentationml/2006/main">
  <p:tag name="TIMING" val="|26.5"/>
</p:tagLst>
</file>

<file path=ppt/tags/tag11.xml><?xml version="1.0" encoding="utf-8"?>
<p:tagLst xmlns:a="http://schemas.openxmlformats.org/drawingml/2006/main" xmlns:r="http://schemas.openxmlformats.org/officeDocument/2006/relationships" xmlns:p="http://schemas.openxmlformats.org/presentationml/2006/main">
  <p:tag name="TIMING" val="|2.1"/>
</p:tagLst>
</file>

<file path=ppt/tags/tag2.xml><?xml version="1.0" encoding="utf-8"?>
<p:tagLst xmlns:a="http://schemas.openxmlformats.org/drawingml/2006/main" xmlns:r="http://schemas.openxmlformats.org/officeDocument/2006/relationships" xmlns:p="http://schemas.openxmlformats.org/presentationml/2006/main">
  <p:tag name="TIMING" val="|19.5|2.9"/>
</p:tagLst>
</file>

<file path=ppt/tags/tag3.xml><?xml version="1.0" encoding="utf-8"?>
<p:tagLst xmlns:a="http://schemas.openxmlformats.org/drawingml/2006/main" xmlns:r="http://schemas.openxmlformats.org/officeDocument/2006/relationships" xmlns:p="http://schemas.openxmlformats.org/presentationml/2006/main">
  <p:tag name="TIMING" val="|30.2"/>
</p:tagLst>
</file>

<file path=ppt/tags/tag4.xml><?xml version="1.0" encoding="utf-8"?>
<p:tagLst xmlns:a="http://schemas.openxmlformats.org/drawingml/2006/main" xmlns:r="http://schemas.openxmlformats.org/officeDocument/2006/relationships" xmlns:p="http://schemas.openxmlformats.org/presentationml/2006/main">
  <p:tag name="TIMING" val="|6.8|46"/>
</p:tagLst>
</file>

<file path=ppt/tags/tag5.xml><?xml version="1.0" encoding="utf-8"?>
<p:tagLst xmlns:a="http://schemas.openxmlformats.org/drawingml/2006/main" xmlns:r="http://schemas.openxmlformats.org/officeDocument/2006/relationships" xmlns:p="http://schemas.openxmlformats.org/presentationml/2006/main">
  <p:tag name="TIMING" val="|49.7"/>
</p:tagLst>
</file>

<file path=ppt/tags/tag6.xml><?xml version="1.0" encoding="utf-8"?>
<p:tagLst xmlns:a="http://schemas.openxmlformats.org/drawingml/2006/main" xmlns:r="http://schemas.openxmlformats.org/officeDocument/2006/relationships" xmlns:p="http://schemas.openxmlformats.org/presentationml/2006/main">
  <p:tag name="TIMING" val="|26.3"/>
</p:tagLst>
</file>

<file path=ppt/tags/tag7.xml><?xml version="1.0" encoding="utf-8"?>
<p:tagLst xmlns:a="http://schemas.openxmlformats.org/drawingml/2006/main" xmlns:r="http://schemas.openxmlformats.org/officeDocument/2006/relationships" xmlns:p="http://schemas.openxmlformats.org/presentationml/2006/main">
  <p:tag name="TIMING" val="|26.3"/>
</p:tagLst>
</file>

<file path=ppt/tags/tag8.xml><?xml version="1.0" encoding="utf-8"?>
<p:tagLst xmlns:a="http://schemas.openxmlformats.org/drawingml/2006/main" xmlns:r="http://schemas.openxmlformats.org/officeDocument/2006/relationships" xmlns:p="http://schemas.openxmlformats.org/presentationml/2006/main">
  <p:tag name="TIMING" val="|26.3"/>
</p:tagLst>
</file>

<file path=ppt/tags/tag9.xml><?xml version="1.0" encoding="utf-8"?>
<p:tagLst xmlns:a="http://schemas.openxmlformats.org/drawingml/2006/main" xmlns:r="http://schemas.openxmlformats.org/officeDocument/2006/relationships" xmlns:p="http://schemas.openxmlformats.org/presentationml/2006/main">
  <p:tag name="TIMING" val="|23.6"/>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3291</TotalTime>
  <Words>1276</Words>
  <Application>Microsoft Office PowerPoint</Application>
  <PresentationFormat>Экран (4:3)</PresentationFormat>
  <Paragraphs>71</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  «Инновационные технологии в обучении» (из  опыта работы  с детьми с ограниченными  возможностями здоровья)  Яганова Л.В.  Педагог дополнительного образования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Рекомендации педагогу  дополнительного образования по   развитию личности ребенка с ОВЗ </vt:lpstr>
      <vt:lpstr>Слайд 17</vt:lpstr>
      <vt:lpstr> </vt:lpstr>
      <vt:lpstr>Слайд 19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  НОВЫХ  ВСТРЕЧ…»</dc:title>
  <dc:creator>GALATEC</dc:creator>
  <cp:lastModifiedBy>GALATEC</cp:lastModifiedBy>
  <cp:revision>221</cp:revision>
  <dcterms:created xsi:type="dcterms:W3CDTF">2015-10-25T14:12:11Z</dcterms:created>
  <dcterms:modified xsi:type="dcterms:W3CDTF">2026-03-21T13:26:57Z</dcterms:modified>
</cp:coreProperties>
</file>